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60" r:id="rId2"/>
    <p:sldId id="261" r:id="rId3"/>
    <p:sldId id="262" r:id="rId4"/>
    <p:sldId id="263" r:id="rId5"/>
    <p:sldId id="258" r:id="rId6"/>
    <p:sldId id="257" r:id="rId7"/>
    <p:sldId id="264" r:id="rId8"/>
    <p:sldId id="265" r:id="rId9"/>
    <p:sldId id="266" r:id="rId10"/>
    <p:sldId id="267" r:id="rId11"/>
    <p:sldId id="268" r:id="rId12"/>
    <p:sldId id="271" r:id="rId13"/>
    <p:sldId id="269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270" r:id="rId33"/>
    <p:sldId id="272" r:id="rId34"/>
    <p:sldId id="273" r:id="rId35"/>
    <p:sldId id="274" r:id="rId36"/>
    <p:sldId id="275" r:id="rId37"/>
    <p:sldId id="276" r:id="rId38"/>
    <p:sldId id="278" r:id="rId39"/>
    <p:sldId id="277" r:id="rId40"/>
    <p:sldId id="281" r:id="rId41"/>
    <p:sldId id="280" r:id="rId42"/>
    <p:sldId id="27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9144000" cy="6858000" type="screen4x3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4A045E82-725F-48DE-BF9F-5E949319EE2B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911618B3-F442-455E-A35C-575949D14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5BBC101A-4F6C-4DE7-B274-733CCCC93B0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2774"/>
            <a:ext cx="5603240" cy="4180523"/>
          </a:xfrm>
          <a:prstGeom prst="rect">
            <a:avLst/>
          </a:prstGeom>
        </p:spPr>
        <p:txBody>
          <a:bodyPr vert="horz" lIns="93104" tIns="46552" rIns="93104" bIns="465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67964F0C-A558-435F-BAC6-C7F282D71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E7B17-E786-7A44-A677-66831AD23F9B}" type="slidenum">
              <a:rPr lang="en-US"/>
              <a:pPr/>
              <a:t>11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 w="12700" cap="flat">
            <a:solidFill>
              <a:schemeClr val="tx1"/>
            </a:solidFill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135" tIns="45259" rIns="92135" bIns="45259"/>
          <a:lstStyle/>
          <a:p>
            <a:pPr eaLnBrk="1" hangingPunct="1"/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E7B17-E786-7A44-A677-66831AD23F9B}" type="slidenum">
              <a:rPr lang="en-US"/>
              <a:pPr/>
              <a:t>13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 w="12700" cap="flat">
            <a:solidFill>
              <a:schemeClr val="tx1"/>
            </a:solidFill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135" tIns="45259" rIns="92135" bIns="45259"/>
          <a:lstStyle/>
          <a:p>
            <a:pPr eaLnBrk="1" hangingPunct="1"/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4F0C-A558-435F-BAC6-C7F282D7150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7B772-30F6-3349-9C9F-187E35B945E9}" type="slidenum">
              <a:rPr lang="en-US"/>
              <a:pPr/>
              <a:t>26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pictures of elements from text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9AA9-20E7-4BAF-A360-9DD76ECE9663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ACB-0F60-4A4A-9B33-AC510B771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9AA9-20E7-4BAF-A360-9DD76ECE9663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ACB-0F60-4A4A-9B33-AC510B771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9AA9-20E7-4BAF-A360-9DD76ECE9663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ACB-0F60-4A4A-9B33-AC510B771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524000"/>
            <a:ext cx="85344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34F04-90B7-CA40-92DD-5D15C0DD7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9AA9-20E7-4BAF-A360-9DD76ECE9663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ACB-0F60-4A4A-9B33-AC510B771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9AA9-20E7-4BAF-A360-9DD76ECE9663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ACB-0F60-4A4A-9B33-AC510B771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9AA9-20E7-4BAF-A360-9DD76ECE9663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ACB-0F60-4A4A-9B33-AC510B771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9AA9-20E7-4BAF-A360-9DD76ECE9663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ACB-0F60-4A4A-9B33-AC510B771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9AA9-20E7-4BAF-A360-9DD76ECE9663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ACB-0F60-4A4A-9B33-AC510B771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9AA9-20E7-4BAF-A360-9DD76ECE9663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ACB-0F60-4A4A-9B33-AC510B771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9AA9-20E7-4BAF-A360-9DD76ECE9663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ACB-0F60-4A4A-9B33-AC510B771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9AA9-20E7-4BAF-A360-9DD76ECE9663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8ACB-0F60-4A4A-9B33-AC510B771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9AA9-20E7-4BAF-A360-9DD76ECE9663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8ACB-0F60-4A4A-9B33-AC510B771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webelements.com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PerTable" TargetMode="External"/><Relationship Id="rId2" Type="http://schemas.openxmlformats.org/officeDocument/2006/relationships/hyperlink" Target="http://wps.prenhall.com/wps/media/objects/477/488764/flash/periodic_table/PeriodicTable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../PerTable.mo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m55kgyApYrY&amp;NR=1" TargetMode="External"/><Relationship Id="rId3" Type="http://schemas.openxmlformats.org/officeDocument/2006/relationships/hyperlink" Target="http://www.webelements.com/webelements/elements/text/Li/key.html" TargetMode="External"/><Relationship Id="rId7" Type="http://schemas.openxmlformats.org/officeDocument/2006/relationships/hyperlink" Target="http://www.webelements.com/webelements/elements/text/Cs/key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belements.com/webelements/elements/text/Rb/key.html" TargetMode="External"/><Relationship Id="rId5" Type="http://schemas.openxmlformats.org/officeDocument/2006/relationships/hyperlink" Target="http://www.webelements.com/webelements/elements/text/K/key.html" TargetMode="External"/><Relationship Id="rId4" Type="http://schemas.openxmlformats.org/officeDocument/2006/relationships/hyperlink" Target="http://www.webelements.com/webelements/elements/text/Na/key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elements.com/webelements/elements/text/Mg/key.html" TargetMode="External"/><Relationship Id="rId7" Type="http://schemas.openxmlformats.org/officeDocument/2006/relationships/hyperlink" Target="http://www.webelements.com/webelements/elements/text/Ba/key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belements.com/webelements/elements/text/Sr/key.html" TargetMode="External"/><Relationship Id="rId5" Type="http://schemas.openxmlformats.org/officeDocument/2006/relationships/hyperlink" Target="http://www.webelements.com/webelements/elements/text/Be/key.html" TargetMode="External"/><Relationship Id="rId4" Type="http://schemas.openxmlformats.org/officeDocument/2006/relationships/hyperlink" Target="http://www.webelements.com/webelements/elements/text/Ca/key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elements.com/webelements/elements/text/Br/key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belements.com/webelements/elements/text/F/key.html" TargetMode="External"/><Relationship Id="rId5" Type="http://schemas.openxmlformats.org/officeDocument/2006/relationships/hyperlink" Target="http://www.webelements.com/webelements/elements/text/Cl/key.html" TargetMode="External"/><Relationship Id="rId4" Type="http://schemas.openxmlformats.org/officeDocument/2006/relationships/hyperlink" Target="http://www.webelements.com/webelements/elements/text/I/key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f6EGvl7nJo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gGddyFz3aQ&amp;NR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240" y="132080"/>
            <a:ext cx="7772400" cy="124968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CHP 3 The Structure of Matter and the Chemical Elements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96300" cy="1905000"/>
          </a:xfrm>
        </p:spPr>
        <p:txBody>
          <a:bodyPr/>
          <a:lstStyle/>
          <a:p>
            <a:pPr marL="0" indent="0" algn="just">
              <a:buFont typeface="Wingdings 2" charset="2"/>
              <a:buNone/>
            </a:pPr>
            <a:r>
              <a:rPr lang="en-US" smtClean="0"/>
              <a:t>A branch of science that deals with the composition, structure, properties and reactions (transformations) of matter. </a:t>
            </a:r>
          </a:p>
          <a:p>
            <a:pPr marL="0" indent="0">
              <a:buFont typeface="Wingdings 2" charset="2"/>
              <a:buNone/>
            </a:pP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/>
          <p:cNvSpPr>
            <a:spLocks noChangeArrowheads="1"/>
          </p:cNvSpPr>
          <p:nvPr/>
        </p:nvSpPr>
        <p:spPr bwMode="auto">
          <a:xfrm>
            <a:off x="-2103438" y="186055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5" name="Line 5"/>
          <p:cNvSpPr>
            <a:spLocks noChangeShapeType="1"/>
          </p:cNvSpPr>
          <p:nvPr/>
        </p:nvSpPr>
        <p:spPr bwMode="auto">
          <a:xfrm>
            <a:off x="1485900" y="4533900"/>
            <a:ext cx="23352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1463675" y="4276725"/>
            <a:ext cx="23352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7" name="Text Box 22"/>
          <p:cNvSpPr txBox="1">
            <a:spLocks noChangeArrowheads="1"/>
          </p:cNvSpPr>
          <p:nvPr/>
        </p:nvSpPr>
        <p:spPr bwMode="auto">
          <a:xfrm>
            <a:off x="1317625" y="3671888"/>
            <a:ext cx="243998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000">
                <a:ea typeface="Times New Roman" pitchFamily="-110" charset="0"/>
                <a:cs typeface="Times New Roman" pitchFamily="-110" charset="0"/>
              </a:rPr>
              <a:t>freezing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317625" y="4556125"/>
            <a:ext cx="24161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000">
                <a:ea typeface="Times New Roman" pitchFamily="-110" charset="0"/>
                <a:cs typeface="Times New Roman" pitchFamily="-110" charset="0"/>
              </a:rPr>
              <a:t>melting or fusion</a:t>
            </a:r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>
            <a:off x="5068888" y="4321175"/>
            <a:ext cx="2381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Line 21"/>
          <p:cNvSpPr>
            <a:spLocks noChangeShapeType="1"/>
          </p:cNvSpPr>
          <p:nvPr/>
        </p:nvSpPr>
        <p:spPr bwMode="auto">
          <a:xfrm>
            <a:off x="5067300" y="4667250"/>
            <a:ext cx="2379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1" name="Text Box 20"/>
          <p:cNvSpPr txBox="1">
            <a:spLocks noChangeArrowheads="1"/>
          </p:cNvSpPr>
          <p:nvPr/>
        </p:nvSpPr>
        <p:spPr bwMode="auto">
          <a:xfrm>
            <a:off x="4984750" y="4657725"/>
            <a:ext cx="24876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000">
                <a:ea typeface="Times New Roman" pitchFamily="-110" charset="0"/>
                <a:cs typeface="Times New Roman" pitchFamily="-110" charset="0"/>
              </a:rPr>
              <a:t>condensation</a:t>
            </a:r>
          </a:p>
        </p:txBody>
      </p:sp>
      <p:sp>
        <p:nvSpPr>
          <p:cNvPr id="13322" name="Text Box 18"/>
          <p:cNvSpPr txBox="1">
            <a:spLocks noChangeArrowheads="1"/>
          </p:cNvSpPr>
          <p:nvPr/>
        </p:nvSpPr>
        <p:spPr bwMode="auto">
          <a:xfrm>
            <a:off x="5022850" y="3776663"/>
            <a:ext cx="226218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000">
                <a:ea typeface="Times New Roman" pitchFamily="-110" charset="0"/>
                <a:cs typeface="Times New Roman" pitchFamily="-110" charset="0"/>
              </a:rPr>
              <a:t>evaporation</a:t>
            </a:r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887413" y="2659063"/>
            <a:ext cx="7018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4" name="Line 16"/>
          <p:cNvSpPr>
            <a:spLocks noChangeShapeType="1"/>
          </p:cNvSpPr>
          <p:nvPr/>
        </p:nvSpPr>
        <p:spPr bwMode="auto">
          <a:xfrm flipV="1">
            <a:off x="633413" y="2486025"/>
            <a:ext cx="7502525" cy="31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9588" y="1908175"/>
            <a:ext cx="2503487" cy="1484313"/>
            <a:chOff x="3451" y="7018"/>
            <a:chExt cx="3135" cy="1340"/>
          </a:xfrm>
        </p:grpSpPr>
        <p:sp>
          <p:nvSpPr>
            <p:cNvPr id="13332" name="Text Box 15"/>
            <p:cNvSpPr txBox="1">
              <a:spLocks noChangeArrowheads="1"/>
            </p:cNvSpPr>
            <p:nvPr/>
          </p:nvSpPr>
          <p:spPr bwMode="auto">
            <a:xfrm>
              <a:off x="3451" y="7018"/>
              <a:ext cx="3135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3000">
                  <a:ea typeface="Times New Roman" pitchFamily="-110" charset="0"/>
                  <a:cs typeface="Times New Roman" pitchFamily="-110" charset="0"/>
                </a:rPr>
                <a:t>sublimation</a:t>
              </a:r>
            </a:p>
          </p:txBody>
        </p:sp>
        <p:sp>
          <p:nvSpPr>
            <p:cNvPr id="13333" name="Text Box 14"/>
            <p:cNvSpPr txBox="1">
              <a:spLocks noChangeArrowheads="1"/>
            </p:cNvSpPr>
            <p:nvPr/>
          </p:nvSpPr>
          <p:spPr bwMode="auto">
            <a:xfrm>
              <a:off x="3915" y="7743"/>
              <a:ext cx="231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3000">
                  <a:ea typeface="Times New Roman" pitchFamily="-110" charset="0"/>
                  <a:cs typeface="Times New Roman" pitchFamily="-110" charset="0"/>
                </a:rPr>
                <a:t>deposition</a:t>
              </a:r>
            </a:p>
          </p:txBody>
        </p:sp>
      </p:grpSp>
      <p:sp>
        <p:nvSpPr>
          <p:cNvPr id="13326" name="Line 12"/>
          <p:cNvSpPr>
            <a:spLocks noChangeShapeType="1"/>
          </p:cNvSpPr>
          <p:nvPr/>
        </p:nvSpPr>
        <p:spPr bwMode="auto">
          <a:xfrm flipV="1">
            <a:off x="657225" y="2517775"/>
            <a:ext cx="0" cy="1512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7" name="Line 11"/>
          <p:cNvSpPr>
            <a:spLocks noChangeShapeType="1"/>
          </p:cNvSpPr>
          <p:nvPr/>
        </p:nvSpPr>
        <p:spPr bwMode="auto">
          <a:xfrm flipV="1">
            <a:off x="8112125" y="2459038"/>
            <a:ext cx="0" cy="1516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8" name="Line 10"/>
          <p:cNvSpPr>
            <a:spLocks noChangeShapeType="1"/>
          </p:cNvSpPr>
          <p:nvPr/>
        </p:nvSpPr>
        <p:spPr bwMode="auto">
          <a:xfrm flipV="1">
            <a:off x="887413" y="2641600"/>
            <a:ext cx="0" cy="1389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9" name="Line 9"/>
          <p:cNvSpPr>
            <a:spLocks noChangeShapeType="1"/>
          </p:cNvSpPr>
          <p:nvPr/>
        </p:nvSpPr>
        <p:spPr bwMode="auto">
          <a:xfrm flipV="1">
            <a:off x="7905750" y="2641600"/>
            <a:ext cx="0" cy="1360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0" name="Rectangle 31"/>
          <p:cNvSpPr>
            <a:spLocks noChangeArrowheads="1"/>
          </p:cNvSpPr>
          <p:nvPr/>
        </p:nvSpPr>
        <p:spPr bwMode="auto">
          <a:xfrm>
            <a:off x="0" y="4114800"/>
            <a:ext cx="9461500" cy="554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3000" b="1" dirty="0" smtClean="0"/>
              <a:t>  SOLID</a:t>
            </a:r>
            <a:r>
              <a:rPr lang="en-US" sz="3000" dirty="0"/>
              <a:t>	                 </a:t>
            </a:r>
            <a:r>
              <a:rPr lang="en-US" sz="3000" dirty="0" smtClean="0"/>
              <a:t>      </a:t>
            </a:r>
            <a:r>
              <a:rPr lang="en-US" sz="3000" b="1" dirty="0"/>
              <a:t>LIQUID</a:t>
            </a:r>
            <a:r>
              <a:rPr lang="en-US" sz="3000" dirty="0"/>
              <a:t>                 	     </a:t>
            </a:r>
            <a:r>
              <a:rPr lang="en-US" sz="3000" b="1" dirty="0"/>
              <a:t>GAS</a:t>
            </a:r>
            <a:endParaRPr lang="en-US" sz="3000" dirty="0"/>
          </a:p>
        </p:txBody>
      </p:sp>
      <p:sp>
        <p:nvSpPr>
          <p:cNvPr id="13331" name="Rectangle 3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/>
              <a:t>Physical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43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DEE943-8611-AC4C-A4F7-197A630B451D}" type="slidenum">
              <a:rPr lang="en-US"/>
              <a:pPr/>
              <a:t>11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0"/>
            <a:ext cx="6477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Classification of Matter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810000"/>
            <a:ext cx="7772400" cy="1981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hlink"/>
                </a:solidFill>
              </a:rPr>
              <a:t>Mixtures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/>
              <a:t>= different samples may have the same pieces in different </a:t>
            </a:r>
            <a:r>
              <a:rPr lang="en-US" sz="2400" dirty="0" smtClean="0"/>
              <a:t>percentages. Two or more pure substances.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salt water</a:t>
            </a: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2895600" y="1828800"/>
            <a:ext cx="3132138" cy="596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895600" y="1828800"/>
            <a:ext cx="3143251" cy="2170113"/>
            <a:chOff x="3048000" y="1198563"/>
            <a:chExt cx="3143251" cy="2170113"/>
          </a:xfrm>
        </p:grpSpPr>
        <p:grpSp>
          <p:nvGrpSpPr>
            <p:cNvPr id="2" name="Group 24"/>
            <p:cNvGrpSpPr/>
            <p:nvPr/>
          </p:nvGrpSpPr>
          <p:grpSpPr>
            <a:xfrm>
              <a:off x="3048000" y="1752600"/>
              <a:ext cx="3133725" cy="1616076"/>
              <a:chOff x="4114800" y="2057400"/>
              <a:chExt cx="3133725" cy="1616076"/>
            </a:xfrm>
            <a:solidFill>
              <a:srgbClr val="FFFF00"/>
            </a:solidFill>
          </p:grpSpPr>
          <p:grpSp>
            <p:nvGrpSpPr>
              <p:cNvPr id="3" name="Group 23"/>
              <p:cNvGrpSpPr/>
              <p:nvPr/>
            </p:nvGrpSpPr>
            <p:grpSpPr>
              <a:xfrm>
                <a:off x="4114800" y="2057400"/>
                <a:ext cx="3133725" cy="1616076"/>
                <a:chOff x="4757738" y="2062163"/>
                <a:chExt cx="3133725" cy="1616076"/>
              </a:xfrm>
              <a:grpFill/>
            </p:grpSpPr>
            <p:sp>
              <p:nvSpPr>
                <p:cNvPr id="14345" name="Line 7"/>
                <p:cNvSpPr>
                  <a:spLocks noChangeShapeType="1"/>
                </p:cNvSpPr>
                <p:nvPr/>
              </p:nvSpPr>
              <p:spPr bwMode="auto">
                <a:xfrm>
                  <a:off x="6305551" y="2062163"/>
                  <a:ext cx="7938" cy="260350"/>
                </a:xfrm>
                <a:prstGeom prst="line">
                  <a:avLst/>
                </a:prstGeom>
                <a:grpFill/>
                <a:ln w="428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53" name="Rectangle 15"/>
                <p:cNvSpPr>
                  <a:spLocks noChangeArrowheads="1"/>
                </p:cNvSpPr>
                <p:nvPr/>
              </p:nvSpPr>
              <p:spPr bwMode="auto">
                <a:xfrm>
                  <a:off x="4757738" y="2327276"/>
                  <a:ext cx="3133725" cy="1350963"/>
                </a:xfrm>
                <a:prstGeom prst="rect">
                  <a:avLst/>
                </a:prstGeom>
                <a:grp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14354" name="Rectangle 16"/>
              <p:cNvSpPr>
                <a:spLocks noChangeArrowheads="1"/>
              </p:cNvSpPr>
              <p:nvPr/>
            </p:nvSpPr>
            <p:spPr bwMode="auto">
              <a:xfrm>
                <a:off x="5181600" y="2514600"/>
                <a:ext cx="1008990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>
                    <a:latin typeface="Arial" pitchFamily="-110" charset="0"/>
                  </a:rPr>
                  <a:t>Mixture</a:t>
                </a:r>
                <a:endParaRPr lang="en-US" sz="2400" dirty="0"/>
              </a:p>
            </p:txBody>
          </p:sp>
          <p:sp>
            <p:nvSpPr>
              <p:cNvPr id="14355" name="Rectangle 17"/>
              <p:cNvSpPr>
                <a:spLocks noChangeArrowheads="1"/>
              </p:cNvSpPr>
              <p:nvPr/>
            </p:nvSpPr>
            <p:spPr bwMode="auto">
              <a:xfrm>
                <a:off x="4267200" y="2971800"/>
                <a:ext cx="2902537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>
                    <a:latin typeface="Arial" pitchFamily="-110" charset="0"/>
                  </a:rPr>
                  <a:t>Variable Composition</a:t>
                </a:r>
                <a:endParaRPr lang="en-US" sz="2400" dirty="0"/>
              </a:p>
            </p:txBody>
          </p:sp>
        </p:grpSp>
        <p:sp>
          <p:nvSpPr>
            <p:cNvPr id="14358" name="Rectangle 20"/>
            <p:cNvSpPr>
              <a:spLocks noChangeArrowheads="1"/>
            </p:cNvSpPr>
            <p:nvPr/>
          </p:nvSpPr>
          <p:spPr bwMode="auto">
            <a:xfrm>
              <a:off x="4205288" y="1309688"/>
              <a:ext cx="101760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latin typeface="Arial" pitchFamily="-110" charset="0"/>
                </a:rPr>
                <a:t>Matter</a:t>
              </a:r>
              <a:endParaRPr lang="en-US" sz="2800" dirty="0"/>
            </a:p>
          </p:txBody>
        </p:sp>
        <p:sp>
          <p:nvSpPr>
            <p:cNvPr id="14359" name="Rectangle 21"/>
            <p:cNvSpPr>
              <a:spLocks noChangeArrowheads="1"/>
            </p:cNvSpPr>
            <p:nvPr/>
          </p:nvSpPr>
          <p:spPr bwMode="auto">
            <a:xfrm>
              <a:off x="3059113" y="1198563"/>
              <a:ext cx="3132138" cy="596900"/>
            </a:xfrm>
            <a:prstGeom prst="rect">
              <a:avLst/>
            </a:prstGeom>
            <a:noFill/>
            <a:ln w="42863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990600" y="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3.2 The Chemical Elements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E7D26F-1720-A04F-908E-21CB9AC77180}" type="slidenum">
              <a:rPr lang="en-US"/>
              <a:pPr/>
              <a:t>12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Distillation</a:t>
            </a:r>
          </a:p>
        </p:txBody>
      </p:sp>
      <p:pic>
        <p:nvPicPr>
          <p:cNvPr id="25604" name="Picture 5" descr="distil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066800"/>
            <a:ext cx="65532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DEE943-8611-AC4C-A4F7-197A630B451D}" type="slidenum">
              <a:rPr lang="en-US"/>
              <a:pPr/>
              <a:t>13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Classification of Matter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76800"/>
            <a:ext cx="77724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hlink"/>
                </a:solidFill>
              </a:rPr>
              <a:t>Pure Substance</a:t>
            </a:r>
            <a:r>
              <a:rPr lang="en-US" sz="2400" dirty="0"/>
              <a:t> = all samples are made of the same atoms or molecules in the same percentages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Salt ((</a:t>
            </a:r>
            <a:r>
              <a:rPr lang="en-US" sz="2000" dirty="0" err="1" smtClean="0"/>
              <a:t>NaCl</a:t>
            </a:r>
            <a:r>
              <a:rPr lang="en-US" sz="2000" dirty="0" smtClean="0"/>
              <a:t>) 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Sodium and  Chlorine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Water (H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O)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 Hydrogen and Oxygen</a:t>
            </a:r>
            <a:endParaRPr lang="en-US" sz="2000" dirty="0"/>
          </a:p>
        </p:txBody>
      </p:sp>
      <p:sp>
        <p:nvSpPr>
          <p:cNvPr id="14345" name="Line 7"/>
          <p:cNvSpPr>
            <a:spLocks noChangeShapeType="1"/>
          </p:cNvSpPr>
          <p:nvPr/>
        </p:nvSpPr>
        <p:spPr bwMode="auto">
          <a:xfrm>
            <a:off x="4572000" y="1524000"/>
            <a:ext cx="7938" cy="260350"/>
          </a:xfrm>
          <a:prstGeom prst="line">
            <a:avLst/>
          </a:prstGeom>
          <a:noFill/>
          <a:ln w="42863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3048000" y="3352800"/>
            <a:ext cx="3133725" cy="1350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3657600" y="3581400"/>
            <a:ext cx="21900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" pitchFamily="-110" charset="0"/>
              </a:rPr>
              <a:t>Pure Substance</a:t>
            </a:r>
            <a:endParaRPr lang="en-US" sz="2400" dirty="0"/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3200400" y="3962400"/>
            <a:ext cx="3028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" pitchFamily="-110" charset="0"/>
              </a:rPr>
              <a:t>Constant Composition</a:t>
            </a:r>
            <a:endParaRPr lang="en-US" sz="2400" dirty="0"/>
          </a:p>
        </p:txBody>
      </p:sp>
      <p:sp>
        <p:nvSpPr>
          <p:cNvPr id="14353" name="Rectangle 15"/>
          <p:cNvSpPr>
            <a:spLocks noChangeArrowheads="1"/>
          </p:cNvSpPr>
          <p:nvPr/>
        </p:nvSpPr>
        <p:spPr bwMode="auto">
          <a:xfrm>
            <a:off x="3048000" y="1752600"/>
            <a:ext cx="3133725" cy="1350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54" name="Rectangle 16"/>
          <p:cNvSpPr>
            <a:spLocks noChangeArrowheads="1"/>
          </p:cNvSpPr>
          <p:nvPr/>
        </p:nvSpPr>
        <p:spPr bwMode="auto">
          <a:xfrm>
            <a:off x="4114800" y="1905000"/>
            <a:ext cx="1008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" pitchFamily="-110" charset="0"/>
              </a:rPr>
              <a:t>Mixture</a:t>
            </a:r>
            <a:endParaRPr lang="en-US" sz="2400" dirty="0"/>
          </a:p>
        </p:txBody>
      </p: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3200400" y="2362200"/>
            <a:ext cx="2902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" pitchFamily="-110" charset="0"/>
              </a:rPr>
              <a:t>Variable Composition</a:t>
            </a:r>
            <a:endParaRPr lang="en-US" sz="2400" dirty="0"/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3048000" y="914400"/>
            <a:ext cx="3132138" cy="596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8" name="Rectangle 20"/>
          <p:cNvSpPr>
            <a:spLocks noChangeArrowheads="1"/>
          </p:cNvSpPr>
          <p:nvPr/>
        </p:nvSpPr>
        <p:spPr bwMode="auto">
          <a:xfrm>
            <a:off x="4114800" y="1066800"/>
            <a:ext cx="8722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" pitchFamily="-110" charset="0"/>
              </a:rPr>
              <a:t>Matter</a:t>
            </a:r>
            <a:endParaRPr lang="en-US" sz="2400" dirty="0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4572000" y="3124200"/>
            <a:ext cx="7938" cy="260350"/>
          </a:xfrm>
          <a:prstGeom prst="line">
            <a:avLst/>
          </a:prstGeom>
          <a:noFill/>
          <a:ln w="42863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E3F7-E5B6-5D4D-8A9C-BCEFD3ADF59E}" type="slidenum">
              <a:rPr lang="en-US"/>
              <a:pPr/>
              <a:t>14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/>
              <a:t>element has a unique name and </a:t>
            </a:r>
            <a:r>
              <a:rPr lang="en-US" dirty="0" smtClean="0"/>
              <a:t>symbol</a:t>
            </a:r>
          </a:p>
          <a:p>
            <a:r>
              <a:rPr lang="en-US" dirty="0" smtClean="0"/>
              <a:t>Hydrogen – H</a:t>
            </a:r>
          </a:p>
          <a:p>
            <a:r>
              <a:rPr lang="en-US" dirty="0" smtClean="0"/>
              <a:t>Oxygen – O</a:t>
            </a:r>
          </a:p>
          <a:p>
            <a:r>
              <a:rPr lang="en-US" dirty="0" smtClean="0"/>
              <a:t>Sodium – Na</a:t>
            </a:r>
          </a:p>
          <a:p>
            <a:r>
              <a:rPr lang="en-US" dirty="0" smtClean="0"/>
              <a:t>Chlorine – </a:t>
            </a:r>
            <a:r>
              <a:rPr lang="en-US" dirty="0" err="1" smtClean="0"/>
              <a:t>Cl</a:t>
            </a:r>
            <a:endParaRPr lang="en-US" dirty="0" smtClean="0"/>
          </a:p>
          <a:p>
            <a:r>
              <a:rPr lang="en-US" dirty="0" smtClean="0"/>
              <a:t>There are 116 known elements</a:t>
            </a:r>
          </a:p>
          <a:p>
            <a:r>
              <a:rPr lang="en-US" dirty="0" smtClean="0"/>
              <a:t>Know the names and symbols of the first 36 elements + </a:t>
            </a:r>
            <a:r>
              <a:rPr lang="en-US" dirty="0" err="1" smtClean="0"/>
              <a:t>Ba</a:t>
            </a:r>
            <a:r>
              <a:rPr lang="en-US" dirty="0" smtClean="0"/>
              <a:t>, Au, Ag, I, </a:t>
            </a:r>
            <a:r>
              <a:rPr lang="en-US" dirty="0" err="1" smtClean="0"/>
              <a:t>Pb</a:t>
            </a:r>
            <a:r>
              <a:rPr lang="en-US" dirty="0" smtClean="0"/>
              <a:t>, </a:t>
            </a:r>
            <a:r>
              <a:rPr lang="en-US" dirty="0" err="1" smtClean="0"/>
              <a:t>Sn</a:t>
            </a:r>
            <a:r>
              <a:rPr lang="en-US" dirty="0" smtClean="0"/>
              <a:t>, Hg, </a:t>
            </a:r>
            <a:r>
              <a:rPr lang="en-US" dirty="0" err="1" smtClean="0"/>
              <a:t>Cd</a:t>
            </a:r>
            <a:r>
              <a:rPr lang="en-US" dirty="0" smtClean="0"/>
              <a:t>, Pt, </a:t>
            </a:r>
            <a:r>
              <a:rPr lang="en-US" dirty="0" err="1" smtClean="0"/>
              <a:t>Sr</a:t>
            </a:r>
            <a:r>
              <a:rPr lang="en-US" dirty="0" smtClean="0"/>
              <a:t>, U, </a:t>
            </a:r>
            <a:r>
              <a:rPr lang="en-US" dirty="0" err="1" smtClean="0"/>
              <a:t>Xe</a:t>
            </a:r>
            <a:endParaRPr lang="en-US" dirty="0" smtClean="0"/>
          </a:p>
          <a:p>
            <a:pPr lvl="1">
              <a:buFont typeface="Wingdings" pitchFamily="-110" charset="2"/>
              <a:buNone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1E44-0155-8943-A6C8-03843BDE47A1}" type="slidenum">
              <a:rPr lang="en-US"/>
              <a:pPr/>
              <a:t>15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3.3 The </a:t>
            </a:r>
            <a:r>
              <a:rPr lang="en-US" dirty="0">
                <a:hlinkClick r:id="rId2"/>
              </a:rPr>
              <a:t>Periodic Table of Elements</a:t>
            </a:r>
            <a:endParaRPr lang="en-US" dirty="0"/>
          </a:p>
        </p:txBody>
      </p:sp>
      <p:pic>
        <p:nvPicPr>
          <p:cNvPr id="32773" name="Picture 5" descr="Per Tab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95388"/>
            <a:ext cx="8458200" cy="49053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7E-2C19-2A43-8D84-D5B904AA8320}" type="slidenum">
              <a:rPr lang="en-US"/>
              <a:pPr/>
              <a:t>16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11430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sz="4000" dirty="0" smtClean="0"/>
              <a:t>3.3 </a:t>
            </a:r>
            <a:r>
              <a:rPr lang="en-US" sz="4000" dirty="0"/>
              <a:t>Mendeleev</a:t>
            </a:r>
            <a:br>
              <a:rPr lang="en-US" sz="4000" dirty="0"/>
            </a:br>
            <a:r>
              <a:rPr lang="en-US" sz="4000" dirty="0"/>
              <a:t>and the Periodic Law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7772400" cy="47244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order elements by atomic mass</a:t>
            </a:r>
          </a:p>
          <a:p>
            <a:r>
              <a:rPr lang="en-US"/>
              <a:t>saw a repeating pattern of properties </a:t>
            </a:r>
          </a:p>
          <a:p>
            <a:r>
              <a:rPr lang="en-US" b="1">
                <a:solidFill>
                  <a:schemeClr val="hlink"/>
                </a:solidFill>
              </a:rPr>
              <a:t>Periodic Law</a:t>
            </a:r>
            <a:r>
              <a:rPr lang="en-US"/>
              <a:t> – When the elements are arranged in order of increasing relative mass, certain sets of properties recur periodically</a:t>
            </a:r>
          </a:p>
          <a:p>
            <a:r>
              <a:rPr lang="en-US"/>
              <a:t>used pattern to predict properties of undiscovered elements</a:t>
            </a:r>
          </a:p>
        </p:txBody>
      </p:sp>
      <p:pic>
        <p:nvPicPr>
          <p:cNvPr id="33798" name="Picture 6" descr="mendeleev sta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04800"/>
            <a:ext cx="2209800" cy="16637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7538-F72C-3642-9177-9671111B42F0}" type="slidenum">
              <a:rPr lang="en-US"/>
              <a:pPr/>
              <a:t>17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Periodic Pattern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23913" y="793750"/>
            <a:ext cx="1150937" cy="1257300"/>
            <a:chOff x="519" y="500"/>
            <a:chExt cx="725" cy="792"/>
          </a:xfrm>
        </p:grpSpPr>
        <p:sp>
          <p:nvSpPr>
            <p:cNvPr id="36868" name="Rectangle 4"/>
            <p:cNvSpPr>
              <a:spLocks noChangeArrowheads="1"/>
            </p:cNvSpPr>
            <p:nvPr/>
          </p:nvSpPr>
          <p:spPr bwMode="auto">
            <a:xfrm>
              <a:off x="580" y="532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759" y="807"/>
              <a:ext cx="26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H</a:t>
              </a:r>
            </a:p>
          </p:txBody>
        </p:sp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519" y="500"/>
              <a:ext cx="722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1"/>
                  </a:solidFill>
                </a:rPr>
                <a:t>nm   </a:t>
              </a:r>
              <a:r>
                <a:rPr lang="en-US" sz="2000">
                  <a:solidFill>
                    <a:schemeClr val="hlink"/>
                  </a:solidFill>
                </a:rPr>
                <a:t>H</a:t>
              </a:r>
              <a:r>
                <a:rPr lang="en-US" sz="2000" baseline="-25000">
                  <a:solidFill>
                    <a:schemeClr val="hlink"/>
                  </a:solidFill>
                </a:rPr>
                <a:t>2</a:t>
              </a:r>
              <a:r>
                <a:rPr lang="en-US" sz="2000">
                  <a:solidFill>
                    <a:schemeClr val="hlink"/>
                  </a:solidFill>
                </a:rPr>
                <a:t>O</a:t>
              </a:r>
            </a:p>
            <a:p>
              <a:pPr eaLnBrk="0" hangingPunct="0"/>
              <a:r>
                <a:rPr lang="en-US" sz="2000">
                  <a:solidFill>
                    <a:schemeClr val="hlink"/>
                  </a:solidFill>
                </a:rPr>
                <a:t>          a/b</a:t>
              </a:r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567" y="1028"/>
              <a:ext cx="64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1       </a:t>
              </a:r>
              <a:r>
                <a:rPr lang="en-US" sz="2000">
                  <a:solidFill>
                    <a:schemeClr val="folHlink"/>
                  </a:solidFill>
                </a:rPr>
                <a:t>H</a:t>
              </a:r>
              <a:r>
                <a:rPr lang="en-US" sz="2000" baseline="-25000">
                  <a:solidFill>
                    <a:schemeClr val="folHlink"/>
                  </a:solidFill>
                </a:rPr>
                <a:t>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00113" y="2216150"/>
            <a:ext cx="1123950" cy="1239838"/>
            <a:chOff x="567" y="1396"/>
            <a:chExt cx="708" cy="781"/>
          </a:xfrm>
        </p:grpSpPr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580" y="1396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759" y="1671"/>
              <a:ext cx="29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Li</a:t>
              </a:r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567" y="1431"/>
              <a:ext cx="708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 dirty="0" err="1">
                  <a:solidFill>
                    <a:schemeClr val="accent1"/>
                  </a:solidFill>
                </a:rPr>
                <a:t>m</a:t>
              </a:r>
              <a:r>
                <a:rPr lang="en-US" sz="2000" dirty="0">
                  <a:solidFill>
                    <a:schemeClr val="hlink"/>
                  </a:solidFill>
                </a:rPr>
                <a:t>    Li</a:t>
              </a:r>
              <a:r>
                <a:rPr lang="en-US" sz="2000" baseline="-25000" dirty="0">
                  <a:solidFill>
                    <a:schemeClr val="hlink"/>
                  </a:solidFill>
                </a:rPr>
                <a:t>2</a:t>
              </a:r>
              <a:r>
                <a:rPr lang="en-US" sz="2000" dirty="0">
                  <a:solidFill>
                    <a:schemeClr val="hlink"/>
                  </a:solidFill>
                </a:rPr>
                <a:t>O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 dirty="0">
                  <a:solidFill>
                    <a:schemeClr val="hlink"/>
                  </a:solidFill>
                </a:rPr>
                <a:t>           </a:t>
              </a:r>
              <a:r>
                <a:rPr lang="en-US" sz="2000" dirty="0" err="1">
                  <a:solidFill>
                    <a:schemeClr val="hlink"/>
                  </a:solidFill>
                </a:rPr>
                <a:t>b</a:t>
              </a:r>
              <a:endParaRPr lang="en-US" sz="2000" dirty="0">
                <a:solidFill>
                  <a:schemeClr val="hlink"/>
                </a:solidFill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2000" dirty="0">
                  <a:solidFill>
                    <a:schemeClr val="accent2"/>
                  </a:solidFill>
                </a:rPr>
                <a:t>7  </a:t>
              </a:r>
              <a:r>
                <a:rPr lang="en-US" sz="2000" dirty="0">
                  <a:solidFill>
                    <a:schemeClr val="hlink"/>
                  </a:solidFill>
                </a:rPr>
                <a:t>   </a:t>
              </a:r>
              <a:r>
                <a:rPr lang="en-US" sz="2000" dirty="0" err="1">
                  <a:solidFill>
                    <a:schemeClr val="folHlink"/>
                  </a:solidFill>
                </a:rPr>
                <a:t>LiH</a:t>
              </a:r>
              <a:endParaRPr lang="en-US" sz="2000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890713" y="2216150"/>
            <a:ext cx="1250950" cy="1239838"/>
            <a:chOff x="1191" y="1396"/>
            <a:chExt cx="788" cy="781"/>
          </a:xfrm>
        </p:grpSpPr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1252" y="1396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1383" y="1671"/>
              <a:ext cx="32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Be</a:t>
              </a:r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>
              <a:off x="1191" y="1431"/>
              <a:ext cx="788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1600">
                  <a:solidFill>
                    <a:schemeClr val="accent1"/>
                  </a:solidFill>
                </a:rPr>
                <a:t>m/nm</a:t>
              </a:r>
              <a:r>
                <a:rPr lang="en-US" sz="2000">
                  <a:solidFill>
                    <a:schemeClr val="accent1"/>
                  </a:solidFill>
                </a:rPr>
                <a:t>  </a:t>
              </a:r>
              <a:r>
                <a:rPr lang="en-US" sz="2000">
                  <a:solidFill>
                    <a:schemeClr val="hlink"/>
                  </a:solidFill>
                </a:rPr>
                <a:t>BeO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hlink"/>
                  </a:solidFill>
                </a:rPr>
                <a:t>           a/b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2"/>
                  </a:solidFill>
                </a:rPr>
                <a:t>9   </a:t>
              </a:r>
              <a:r>
                <a:rPr lang="en-US" sz="2000">
                  <a:solidFill>
                    <a:schemeClr val="accent1"/>
                  </a:solidFill>
                </a:rPr>
                <a:t>  </a:t>
              </a:r>
              <a:r>
                <a:rPr lang="en-US" sz="2000">
                  <a:solidFill>
                    <a:schemeClr val="folHlink"/>
                  </a:solidFill>
                </a:rPr>
                <a:t>BeH</a:t>
              </a:r>
              <a:r>
                <a:rPr lang="en-US" sz="2000" baseline="-25000">
                  <a:solidFill>
                    <a:schemeClr val="folHlink"/>
                  </a:solidFill>
                </a:rPr>
                <a:t>2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957513" y="2216150"/>
            <a:ext cx="1308100" cy="1239838"/>
            <a:chOff x="1863" y="1396"/>
            <a:chExt cx="824" cy="781"/>
          </a:xfrm>
        </p:grpSpPr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>
              <a:off x="1924" y="1396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1863" y="1431"/>
              <a:ext cx="824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1"/>
                  </a:solidFill>
                </a:rPr>
                <a:t>nm   </a:t>
              </a:r>
              <a:r>
                <a:rPr lang="en-US" sz="2000">
                  <a:solidFill>
                    <a:schemeClr val="hlink"/>
                  </a:solidFill>
                </a:rPr>
                <a:t>B</a:t>
              </a:r>
              <a:r>
                <a:rPr lang="en-US" sz="2000" baseline="-25000">
                  <a:solidFill>
                    <a:schemeClr val="hlink"/>
                  </a:solidFill>
                </a:rPr>
                <a:t>2</a:t>
              </a:r>
              <a:r>
                <a:rPr lang="en-US" sz="2000">
                  <a:solidFill>
                    <a:schemeClr val="hlink"/>
                  </a:solidFill>
                </a:rPr>
                <a:t>O</a:t>
              </a:r>
              <a:r>
                <a:rPr lang="en-US" sz="2000" baseline="-25000">
                  <a:solidFill>
                    <a:schemeClr val="hlink"/>
                  </a:solidFill>
                </a:rPr>
                <a:t>3</a:t>
              </a:r>
              <a:endParaRPr lang="en-US" sz="2000">
                <a:solidFill>
                  <a:schemeClr val="hlink"/>
                </a:solidFill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hlink"/>
                  </a:solidFill>
                </a:rPr>
                <a:t>             a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2"/>
                  </a:solidFill>
                </a:rPr>
                <a:t>11 </a:t>
              </a:r>
              <a:r>
                <a:rPr lang="en-US" sz="2000">
                  <a:solidFill>
                    <a:schemeClr val="folHlink"/>
                  </a:solidFill>
                </a:rPr>
                <a:t>( BH</a:t>
              </a:r>
              <a:r>
                <a:rPr lang="en-US" sz="2000" baseline="-25000">
                  <a:solidFill>
                    <a:schemeClr val="folHlink"/>
                  </a:solidFill>
                </a:rPr>
                <a:t>3</a:t>
              </a:r>
              <a:r>
                <a:rPr lang="en-US" sz="2000">
                  <a:solidFill>
                    <a:schemeClr val="folHlink"/>
                  </a:solidFill>
                </a:rPr>
                <a:t>)</a:t>
              </a:r>
              <a:r>
                <a:rPr lang="en-US" sz="2000" baseline="-25000">
                  <a:solidFill>
                    <a:schemeClr val="folHlink"/>
                  </a:solidFill>
                </a:rPr>
                <a:t>n</a:t>
              </a:r>
              <a:endParaRPr lang="en-US" sz="2000">
                <a:solidFill>
                  <a:schemeClr val="folHlink"/>
                </a:solidFill>
              </a:endParaRPr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2103" y="1671"/>
              <a:ext cx="2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B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100513" y="2216150"/>
            <a:ext cx="1308100" cy="1239838"/>
            <a:chOff x="2583" y="1396"/>
            <a:chExt cx="824" cy="781"/>
          </a:xfrm>
        </p:grpSpPr>
        <p:sp>
          <p:nvSpPr>
            <p:cNvPr id="36885" name="Rectangle 21"/>
            <p:cNvSpPr>
              <a:spLocks noChangeArrowheads="1"/>
            </p:cNvSpPr>
            <p:nvPr/>
          </p:nvSpPr>
          <p:spPr bwMode="auto">
            <a:xfrm>
              <a:off x="2596" y="1396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6" name="Rectangle 22"/>
            <p:cNvSpPr>
              <a:spLocks noChangeArrowheads="1"/>
            </p:cNvSpPr>
            <p:nvPr/>
          </p:nvSpPr>
          <p:spPr bwMode="auto">
            <a:xfrm>
              <a:off x="2583" y="1431"/>
              <a:ext cx="824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1"/>
                  </a:solidFill>
                </a:rPr>
                <a:t>nm   </a:t>
              </a:r>
              <a:r>
                <a:rPr lang="en-US" sz="2000">
                  <a:solidFill>
                    <a:schemeClr val="hlink"/>
                  </a:solidFill>
                </a:rPr>
                <a:t>CO</a:t>
              </a:r>
              <a:r>
                <a:rPr lang="en-US" sz="2000" baseline="-25000">
                  <a:solidFill>
                    <a:schemeClr val="hlink"/>
                  </a:solidFill>
                </a:rPr>
                <a:t>2</a:t>
              </a:r>
              <a:endParaRPr lang="en-US" sz="2000">
                <a:solidFill>
                  <a:schemeClr val="hlink"/>
                </a:solidFill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hlink"/>
                  </a:solidFill>
                </a:rPr>
                <a:t>             a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2"/>
                  </a:solidFill>
                </a:rPr>
                <a:t>12 </a:t>
              </a:r>
              <a:r>
                <a:rPr lang="en-US" sz="2000">
                  <a:solidFill>
                    <a:srgbClr val="B760F9"/>
                  </a:solidFill>
                </a:rPr>
                <a:t>   </a:t>
              </a:r>
              <a:r>
                <a:rPr lang="en-US" sz="2000">
                  <a:solidFill>
                    <a:schemeClr val="folHlink"/>
                  </a:solidFill>
                </a:rPr>
                <a:t>CH</a:t>
              </a:r>
              <a:r>
                <a:rPr lang="en-US" sz="2000" baseline="-25000">
                  <a:solidFill>
                    <a:schemeClr val="folHlink"/>
                  </a:solidFill>
                </a:rPr>
                <a:t>4</a:t>
              </a:r>
            </a:p>
          </p:txBody>
        </p:sp>
        <p:sp>
          <p:nvSpPr>
            <p:cNvPr id="36887" name="Rectangle 23"/>
            <p:cNvSpPr>
              <a:spLocks noChangeArrowheads="1"/>
            </p:cNvSpPr>
            <p:nvPr/>
          </p:nvSpPr>
          <p:spPr bwMode="auto">
            <a:xfrm>
              <a:off x="2775" y="1671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C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091113" y="2216150"/>
            <a:ext cx="1308100" cy="1239838"/>
            <a:chOff x="3207" y="1396"/>
            <a:chExt cx="824" cy="781"/>
          </a:xfrm>
        </p:grpSpPr>
        <p:sp>
          <p:nvSpPr>
            <p:cNvPr id="36889" name="Rectangle 25"/>
            <p:cNvSpPr>
              <a:spLocks noChangeArrowheads="1"/>
            </p:cNvSpPr>
            <p:nvPr/>
          </p:nvSpPr>
          <p:spPr bwMode="auto">
            <a:xfrm>
              <a:off x="3268" y="1396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0" name="Rectangle 26"/>
            <p:cNvSpPr>
              <a:spLocks noChangeArrowheads="1"/>
            </p:cNvSpPr>
            <p:nvPr/>
          </p:nvSpPr>
          <p:spPr bwMode="auto">
            <a:xfrm>
              <a:off x="3207" y="1431"/>
              <a:ext cx="824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1"/>
                  </a:solidFill>
                </a:rPr>
                <a:t>nm   </a:t>
              </a:r>
              <a:r>
                <a:rPr lang="en-US" sz="2000">
                  <a:solidFill>
                    <a:schemeClr val="hlink"/>
                  </a:solidFill>
                </a:rPr>
                <a:t>N</a:t>
              </a:r>
              <a:r>
                <a:rPr lang="en-US" sz="2000" baseline="-25000">
                  <a:solidFill>
                    <a:schemeClr val="hlink"/>
                  </a:solidFill>
                </a:rPr>
                <a:t>2</a:t>
              </a:r>
              <a:r>
                <a:rPr lang="en-US" sz="2000">
                  <a:solidFill>
                    <a:schemeClr val="hlink"/>
                  </a:solidFill>
                </a:rPr>
                <a:t>O</a:t>
              </a:r>
              <a:r>
                <a:rPr lang="en-US" sz="2000" baseline="-25000">
                  <a:solidFill>
                    <a:schemeClr val="hlink"/>
                  </a:solidFill>
                </a:rPr>
                <a:t>5</a:t>
              </a:r>
              <a:endParaRPr lang="en-US" sz="2000">
                <a:solidFill>
                  <a:schemeClr val="hlink"/>
                </a:solidFill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hlink"/>
                  </a:solidFill>
                </a:rPr>
                <a:t>             a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2"/>
                  </a:solidFill>
                </a:rPr>
                <a:t>14 </a:t>
              </a:r>
              <a:r>
                <a:rPr lang="en-US" sz="2000">
                  <a:solidFill>
                    <a:srgbClr val="B760F9"/>
                  </a:solidFill>
                </a:rPr>
                <a:t>   </a:t>
              </a:r>
              <a:r>
                <a:rPr lang="en-US" sz="2000">
                  <a:solidFill>
                    <a:schemeClr val="folHlink"/>
                  </a:solidFill>
                </a:rPr>
                <a:t>NH</a:t>
              </a:r>
              <a:r>
                <a:rPr lang="en-US" sz="2000" baseline="-25000">
                  <a:solidFill>
                    <a:schemeClr val="folHlink"/>
                  </a:solidFill>
                </a:rPr>
                <a:t>3</a:t>
              </a:r>
            </a:p>
          </p:txBody>
        </p:sp>
        <p:sp>
          <p:nvSpPr>
            <p:cNvPr id="36891" name="Rectangle 27"/>
            <p:cNvSpPr>
              <a:spLocks noChangeArrowheads="1"/>
            </p:cNvSpPr>
            <p:nvPr/>
          </p:nvSpPr>
          <p:spPr bwMode="auto">
            <a:xfrm>
              <a:off x="3399" y="1671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N</a:t>
              </a:r>
            </a:p>
          </p:txBody>
        </p:sp>
      </p:grp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6157913" y="2271713"/>
            <a:ext cx="1308100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000">
                <a:solidFill>
                  <a:schemeClr val="accent1"/>
                </a:solidFill>
              </a:rPr>
              <a:t>nm   </a:t>
            </a:r>
            <a:r>
              <a:rPr lang="en-US" sz="2000">
                <a:solidFill>
                  <a:schemeClr val="hlink"/>
                </a:solidFill>
              </a:rPr>
              <a:t>    O</a:t>
            </a:r>
            <a:r>
              <a:rPr lang="en-US" sz="2000" baseline="-25000">
                <a:solidFill>
                  <a:schemeClr val="hlink"/>
                </a:solidFill>
              </a:rPr>
              <a:t>2</a:t>
            </a:r>
            <a:endParaRPr lang="en-US" sz="2000">
              <a:solidFill>
                <a:schemeClr val="hlink"/>
              </a:solidFill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000">
                <a:solidFill>
                  <a:schemeClr val="hlink"/>
                </a:solidFill>
              </a:rPr>
              <a:t>             </a:t>
            </a:r>
          </a:p>
          <a:p>
            <a:pPr eaLnBrk="0" hangingPunct="0">
              <a:lnSpc>
                <a:spcPct val="120000"/>
              </a:lnSpc>
            </a:pPr>
            <a:r>
              <a:rPr lang="en-US" sz="2000">
                <a:solidFill>
                  <a:schemeClr val="accent2"/>
                </a:solidFill>
              </a:rPr>
              <a:t>16 </a:t>
            </a:r>
            <a:r>
              <a:rPr lang="en-US" sz="2000">
                <a:solidFill>
                  <a:srgbClr val="B760F9"/>
                </a:solidFill>
              </a:rPr>
              <a:t>    </a:t>
            </a:r>
            <a:r>
              <a:rPr lang="en-US" sz="2000">
                <a:solidFill>
                  <a:schemeClr val="folHlink"/>
                </a:solidFill>
              </a:rPr>
              <a:t>H</a:t>
            </a:r>
            <a:r>
              <a:rPr lang="en-US" sz="2000" baseline="-25000">
                <a:solidFill>
                  <a:schemeClr val="folHlink"/>
                </a:solidFill>
              </a:rPr>
              <a:t>2</a:t>
            </a:r>
            <a:r>
              <a:rPr lang="en-US" sz="2000">
                <a:solidFill>
                  <a:schemeClr val="folHlink"/>
                </a:solidFill>
              </a:rPr>
              <a:t>O</a:t>
            </a: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6254750" y="2216150"/>
            <a:ext cx="1054100" cy="1206500"/>
            <a:chOff x="3940" y="1396"/>
            <a:chExt cx="664" cy="760"/>
          </a:xfrm>
        </p:grpSpPr>
        <p:sp>
          <p:nvSpPr>
            <p:cNvPr id="36894" name="Rectangle 30"/>
            <p:cNvSpPr>
              <a:spLocks noChangeArrowheads="1"/>
            </p:cNvSpPr>
            <p:nvPr/>
          </p:nvSpPr>
          <p:spPr bwMode="auto">
            <a:xfrm>
              <a:off x="3940" y="1396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5" name="Rectangle 31"/>
            <p:cNvSpPr>
              <a:spLocks noChangeArrowheads="1"/>
            </p:cNvSpPr>
            <p:nvPr/>
          </p:nvSpPr>
          <p:spPr bwMode="auto">
            <a:xfrm>
              <a:off x="4119" y="1671"/>
              <a:ext cx="26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O</a:t>
              </a: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7300913" y="2216150"/>
            <a:ext cx="1308100" cy="1239838"/>
            <a:chOff x="4599" y="1396"/>
            <a:chExt cx="824" cy="781"/>
          </a:xfrm>
        </p:grpSpPr>
        <p:sp>
          <p:nvSpPr>
            <p:cNvPr id="36897" name="Rectangle 33"/>
            <p:cNvSpPr>
              <a:spLocks noChangeArrowheads="1"/>
            </p:cNvSpPr>
            <p:nvPr/>
          </p:nvSpPr>
          <p:spPr bwMode="auto">
            <a:xfrm>
              <a:off x="4599" y="1431"/>
              <a:ext cx="824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1"/>
                  </a:solidFill>
                </a:rPr>
                <a:t>nm   </a:t>
              </a:r>
              <a:r>
                <a:rPr lang="en-US" sz="2000">
                  <a:solidFill>
                    <a:schemeClr val="hlink"/>
                  </a:solidFill>
                </a:rPr>
                <a:t> OF</a:t>
              </a:r>
              <a:r>
                <a:rPr lang="en-US" sz="2000" baseline="-25000">
                  <a:solidFill>
                    <a:schemeClr val="hlink"/>
                  </a:solidFill>
                </a:rPr>
                <a:t>2</a:t>
              </a:r>
              <a:endParaRPr lang="en-US" sz="2000">
                <a:solidFill>
                  <a:schemeClr val="hlink"/>
                </a:solidFill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hlink"/>
                  </a:solidFill>
                </a:rPr>
                <a:t>             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2"/>
                  </a:solidFill>
                </a:rPr>
                <a:t>19</a:t>
              </a:r>
              <a:r>
                <a:rPr lang="en-US" sz="2000">
                  <a:solidFill>
                    <a:schemeClr val="folHlink"/>
                  </a:solidFill>
                </a:rPr>
                <a:t>     HF</a:t>
              </a:r>
            </a:p>
          </p:txBody>
        </p: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4612" y="1396"/>
              <a:ext cx="664" cy="760"/>
              <a:chOff x="4612" y="1396"/>
              <a:chExt cx="664" cy="760"/>
            </a:xfrm>
          </p:grpSpPr>
          <p:sp>
            <p:nvSpPr>
              <p:cNvPr id="36899" name="Rectangle 35"/>
              <p:cNvSpPr>
                <a:spLocks noChangeArrowheads="1"/>
              </p:cNvSpPr>
              <p:nvPr/>
            </p:nvSpPr>
            <p:spPr bwMode="auto">
              <a:xfrm>
                <a:off x="4612" y="1396"/>
                <a:ext cx="664" cy="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00" name="Rectangle 36"/>
              <p:cNvSpPr>
                <a:spLocks noChangeArrowheads="1"/>
              </p:cNvSpPr>
              <p:nvPr/>
            </p:nvSpPr>
            <p:spPr bwMode="auto">
              <a:xfrm>
                <a:off x="4791" y="1671"/>
                <a:ext cx="231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chemeClr val="tx2"/>
                    </a:solidFill>
                  </a:rPr>
                  <a:t>F</a:t>
                </a:r>
              </a:p>
            </p:txBody>
          </p:sp>
        </p:grpSp>
      </p:grp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6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50B5-3ED1-6A49-BA62-CF8386EFAE47}" type="slidenum">
              <a:rPr lang="en-US"/>
              <a:pPr/>
              <a:t>18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Periodic Pattern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23913" y="793750"/>
            <a:ext cx="1150937" cy="1257300"/>
            <a:chOff x="519" y="500"/>
            <a:chExt cx="725" cy="792"/>
          </a:xfrm>
        </p:grpSpPr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580" y="532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759" y="807"/>
              <a:ext cx="26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H</a:t>
              </a: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519" y="500"/>
              <a:ext cx="722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1"/>
                  </a:solidFill>
                </a:rPr>
                <a:t>nm   </a:t>
              </a:r>
              <a:r>
                <a:rPr lang="en-US" sz="2000">
                  <a:solidFill>
                    <a:schemeClr val="hlink"/>
                  </a:solidFill>
                </a:rPr>
                <a:t>H</a:t>
              </a:r>
              <a:r>
                <a:rPr lang="en-US" sz="2000" baseline="-25000">
                  <a:solidFill>
                    <a:schemeClr val="hlink"/>
                  </a:solidFill>
                </a:rPr>
                <a:t>2</a:t>
              </a:r>
              <a:r>
                <a:rPr lang="en-US" sz="2000">
                  <a:solidFill>
                    <a:schemeClr val="hlink"/>
                  </a:solidFill>
                </a:rPr>
                <a:t>O</a:t>
              </a:r>
            </a:p>
            <a:p>
              <a:pPr eaLnBrk="0" hangingPunct="0"/>
              <a:r>
                <a:rPr lang="en-US" sz="2000">
                  <a:solidFill>
                    <a:schemeClr val="hlink"/>
                  </a:solidFill>
                </a:rPr>
                <a:t>          a/b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567" y="1028"/>
              <a:ext cx="64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1</a:t>
              </a:r>
              <a:r>
                <a:rPr lang="en-US" sz="2000">
                  <a:solidFill>
                    <a:schemeClr val="folHlink"/>
                  </a:solidFill>
                </a:rPr>
                <a:t>       H</a:t>
              </a:r>
              <a:r>
                <a:rPr lang="en-US" sz="2000" baseline="-25000">
                  <a:solidFill>
                    <a:schemeClr val="folHlink"/>
                  </a:solidFill>
                </a:rPr>
                <a:t>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00113" y="2216150"/>
            <a:ext cx="1123950" cy="1239838"/>
            <a:chOff x="567" y="1396"/>
            <a:chExt cx="708" cy="781"/>
          </a:xfrm>
        </p:grpSpPr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580" y="1396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759" y="1671"/>
              <a:ext cx="29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Li</a:t>
              </a:r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567" y="1431"/>
              <a:ext cx="708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1"/>
                  </a:solidFill>
                </a:rPr>
                <a:t>m</a:t>
              </a:r>
              <a:r>
                <a:rPr lang="en-US" sz="2000">
                  <a:solidFill>
                    <a:schemeClr val="hlink"/>
                  </a:solidFill>
                </a:rPr>
                <a:t>    Li</a:t>
              </a:r>
              <a:r>
                <a:rPr lang="en-US" sz="2000" baseline="-25000">
                  <a:solidFill>
                    <a:schemeClr val="hlink"/>
                  </a:solidFill>
                </a:rPr>
                <a:t>2</a:t>
              </a:r>
              <a:r>
                <a:rPr lang="en-US" sz="2000">
                  <a:solidFill>
                    <a:schemeClr val="hlink"/>
                  </a:solidFill>
                </a:rPr>
                <a:t>O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hlink"/>
                  </a:solidFill>
                </a:rPr>
                <a:t>           b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2"/>
                  </a:solidFill>
                </a:rPr>
                <a:t>7  </a:t>
              </a:r>
              <a:r>
                <a:rPr lang="en-US" sz="2000">
                  <a:solidFill>
                    <a:schemeClr val="hlink"/>
                  </a:solidFill>
                </a:rPr>
                <a:t>   </a:t>
              </a:r>
              <a:r>
                <a:rPr lang="en-US" sz="2000">
                  <a:solidFill>
                    <a:schemeClr val="folHlink"/>
                  </a:solidFill>
                </a:rPr>
                <a:t>LiH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3435350"/>
            <a:ext cx="1169987" cy="1239838"/>
            <a:chOff x="567" y="2164"/>
            <a:chExt cx="737" cy="781"/>
          </a:xfrm>
        </p:grpSpPr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580" y="2164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759" y="2405"/>
              <a:ext cx="349" cy="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b="1">
                  <a:solidFill>
                    <a:schemeClr val="tx2"/>
                  </a:solidFill>
                </a:rPr>
                <a:t>Na</a:t>
              </a:r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567" y="2199"/>
              <a:ext cx="737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1"/>
                  </a:solidFill>
                </a:rPr>
                <a:t>m</a:t>
              </a:r>
              <a:r>
                <a:rPr lang="en-US" sz="2000">
                  <a:solidFill>
                    <a:schemeClr val="hlink"/>
                  </a:solidFill>
                </a:rPr>
                <a:t>   Na</a:t>
              </a:r>
              <a:r>
                <a:rPr lang="en-US" sz="2000" baseline="-25000">
                  <a:solidFill>
                    <a:schemeClr val="hlink"/>
                  </a:solidFill>
                </a:rPr>
                <a:t>2</a:t>
              </a:r>
              <a:r>
                <a:rPr lang="en-US" sz="2000">
                  <a:solidFill>
                    <a:schemeClr val="hlink"/>
                  </a:solidFill>
                </a:rPr>
                <a:t>O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hlink"/>
                  </a:solidFill>
                </a:rPr>
                <a:t>           b</a:t>
              </a:r>
              <a:endParaRPr lang="en-US" sz="2000">
                <a:solidFill>
                  <a:schemeClr val="accent1"/>
                </a:solidFill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2"/>
                  </a:solidFill>
                </a:rPr>
                <a:t>23 </a:t>
              </a:r>
              <a:r>
                <a:rPr lang="en-US" sz="2000">
                  <a:solidFill>
                    <a:schemeClr val="accent1"/>
                  </a:solidFill>
                </a:rPr>
                <a:t>   </a:t>
              </a:r>
              <a:r>
                <a:rPr lang="en-US" sz="2000">
                  <a:solidFill>
                    <a:schemeClr val="folHlink"/>
                  </a:solidFill>
                </a:rPr>
                <a:t>NaH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890713" y="2216150"/>
            <a:ext cx="1250950" cy="1239838"/>
            <a:chOff x="1191" y="1396"/>
            <a:chExt cx="788" cy="781"/>
          </a:xfrm>
        </p:grpSpPr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1252" y="1396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1383" y="1671"/>
              <a:ext cx="32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Be</a:t>
              </a:r>
            </a:p>
          </p:txBody>
        </p:sp>
        <p:sp>
          <p:nvSpPr>
            <p:cNvPr id="37907" name="Rectangle 19"/>
            <p:cNvSpPr>
              <a:spLocks noChangeArrowheads="1"/>
            </p:cNvSpPr>
            <p:nvPr/>
          </p:nvSpPr>
          <p:spPr bwMode="auto">
            <a:xfrm>
              <a:off x="1191" y="1431"/>
              <a:ext cx="788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1600">
                  <a:solidFill>
                    <a:schemeClr val="accent1"/>
                  </a:solidFill>
                </a:rPr>
                <a:t>m/nm</a:t>
              </a:r>
              <a:r>
                <a:rPr lang="en-US" sz="2000">
                  <a:solidFill>
                    <a:schemeClr val="accent1"/>
                  </a:solidFill>
                </a:rPr>
                <a:t>  </a:t>
              </a:r>
              <a:r>
                <a:rPr lang="en-US" sz="2000">
                  <a:solidFill>
                    <a:schemeClr val="hlink"/>
                  </a:solidFill>
                </a:rPr>
                <a:t>BeO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hlink"/>
                  </a:solidFill>
                </a:rPr>
                <a:t>           a/b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2"/>
                  </a:solidFill>
                </a:rPr>
                <a:t>9   </a:t>
              </a:r>
              <a:r>
                <a:rPr lang="en-US" sz="2000">
                  <a:solidFill>
                    <a:schemeClr val="accent1"/>
                  </a:solidFill>
                </a:rPr>
                <a:t>  </a:t>
              </a:r>
              <a:r>
                <a:rPr lang="en-US" sz="2000">
                  <a:solidFill>
                    <a:schemeClr val="folHlink"/>
                  </a:solidFill>
                </a:rPr>
                <a:t>BeH</a:t>
              </a:r>
              <a:r>
                <a:rPr lang="en-US" sz="2000" baseline="-25000">
                  <a:solidFill>
                    <a:schemeClr val="folHlink"/>
                  </a:solidFill>
                </a:rPr>
                <a:t>2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890713" y="3435350"/>
            <a:ext cx="1231900" cy="1239838"/>
            <a:chOff x="1191" y="2164"/>
            <a:chExt cx="776" cy="781"/>
          </a:xfrm>
        </p:grpSpPr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1252" y="2164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0" name="Rectangle 22"/>
            <p:cNvSpPr>
              <a:spLocks noChangeArrowheads="1"/>
            </p:cNvSpPr>
            <p:nvPr/>
          </p:nvSpPr>
          <p:spPr bwMode="auto">
            <a:xfrm>
              <a:off x="1191" y="2199"/>
              <a:ext cx="776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1"/>
                  </a:solidFill>
                </a:rPr>
                <a:t>m     </a:t>
              </a:r>
              <a:r>
                <a:rPr lang="en-US" sz="2000">
                  <a:solidFill>
                    <a:schemeClr val="hlink"/>
                  </a:solidFill>
                </a:rPr>
                <a:t>MgO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hlink"/>
                  </a:solidFill>
                </a:rPr>
                <a:t>              b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2"/>
                  </a:solidFill>
                </a:rPr>
                <a:t>24</a:t>
              </a:r>
              <a:r>
                <a:rPr lang="en-US" sz="2000">
                  <a:solidFill>
                    <a:schemeClr val="accent1"/>
                  </a:solidFill>
                </a:rPr>
                <a:t>  </a:t>
              </a:r>
              <a:r>
                <a:rPr lang="en-US" sz="2000">
                  <a:solidFill>
                    <a:schemeClr val="folHlink"/>
                  </a:solidFill>
                </a:rPr>
                <a:t>MgH</a:t>
              </a:r>
              <a:r>
                <a:rPr lang="en-US" sz="2000" baseline="-25000">
                  <a:solidFill>
                    <a:schemeClr val="folHlink"/>
                  </a:solidFill>
                </a:rPr>
                <a:t>2</a:t>
              </a:r>
            </a:p>
          </p:txBody>
        </p:sp>
        <p:sp>
          <p:nvSpPr>
            <p:cNvPr id="37911" name="Rectangle 23"/>
            <p:cNvSpPr>
              <a:spLocks noChangeArrowheads="1"/>
            </p:cNvSpPr>
            <p:nvPr/>
          </p:nvSpPr>
          <p:spPr bwMode="auto">
            <a:xfrm>
              <a:off x="1335" y="2439"/>
              <a:ext cx="39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Mg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957513" y="2216150"/>
            <a:ext cx="1308100" cy="1239838"/>
            <a:chOff x="1863" y="1396"/>
            <a:chExt cx="824" cy="781"/>
          </a:xfrm>
        </p:grpSpPr>
        <p:sp>
          <p:nvSpPr>
            <p:cNvPr id="37913" name="Rectangle 25"/>
            <p:cNvSpPr>
              <a:spLocks noChangeArrowheads="1"/>
            </p:cNvSpPr>
            <p:nvPr/>
          </p:nvSpPr>
          <p:spPr bwMode="auto">
            <a:xfrm>
              <a:off x="1924" y="1396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4" name="Rectangle 26"/>
            <p:cNvSpPr>
              <a:spLocks noChangeArrowheads="1"/>
            </p:cNvSpPr>
            <p:nvPr/>
          </p:nvSpPr>
          <p:spPr bwMode="auto">
            <a:xfrm>
              <a:off x="1863" y="1431"/>
              <a:ext cx="824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1"/>
                  </a:solidFill>
                </a:rPr>
                <a:t>nm   </a:t>
              </a:r>
              <a:r>
                <a:rPr lang="en-US" sz="2000">
                  <a:solidFill>
                    <a:schemeClr val="hlink"/>
                  </a:solidFill>
                </a:rPr>
                <a:t>B</a:t>
              </a:r>
              <a:r>
                <a:rPr lang="en-US" sz="2000" baseline="-25000">
                  <a:solidFill>
                    <a:schemeClr val="hlink"/>
                  </a:solidFill>
                </a:rPr>
                <a:t>2</a:t>
              </a:r>
              <a:r>
                <a:rPr lang="en-US" sz="2000">
                  <a:solidFill>
                    <a:schemeClr val="hlink"/>
                  </a:solidFill>
                </a:rPr>
                <a:t>O</a:t>
              </a:r>
              <a:r>
                <a:rPr lang="en-US" sz="2000" baseline="-25000">
                  <a:solidFill>
                    <a:schemeClr val="hlink"/>
                  </a:solidFill>
                </a:rPr>
                <a:t>3</a:t>
              </a:r>
              <a:endParaRPr lang="en-US" sz="2000">
                <a:solidFill>
                  <a:schemeClr val="hlink"/>
                </a:solidFill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hlink"/>
                  </a:solidFill>
                </a:rPr>
                <a:t>             a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2"/>
                  </a:solidFill>
                </a:rPr>
                <a:t>11 </a:t>
              </a:r>
              <a:r>
                <a:rPr lang="en-US" sz="2000">
                  <a:solidFill>
                    <a:schemeClr val="folHlink"/>
                  </a:solidFill>
                </a:rPr>
                <a:t>( BH</a:t>
              </a:r>
              <a:r>
                <a:rPr lang="en-US" sz="2000" baseline="-25000">
                  <a:solidFill>
                    <a:schemeClr val="folHlink"/>
                  </a:solidFill>
                </a:rPr>
                <a:t>3</a:t>
              </a:r>
              <a:r>
                <a:rPr lang="en-US" sz="2000">
                  <a:solidFill>
                    <a:schemeClr val="folHlink"/>
                  </a:solidFill>
                </a:rPr>
                <a:t>)</a:t>
              </a:r>
              <a:r>
                <a:rPr lang="en-US" sz="2000" baseline="-25000">
                  <a:solidFill>
                    <a:schemeClr val="folHlink"/>
                  </a:solidFill>
                </a:rPr>
                <a:t>n</a:t>
              </a:r>
              <a:endParaRPr lang="en-US" sz="2000">
                <a:solidFill>
                  <a:schemeClr val="folHlink"/>
                </a:solidFill>
              </a:endParaRPr>
            </a:p>
          </p:txBody>
        </p:sp>
        <p:sp>
          <p:nvSpPr>
            <p:cNvPr id="37915" name="Rectangle 27"/>
            <p:cNvSpPr>
              <a:spLocks noChangeArrowheads="1"/>
            </p:cNvSpPr>
            <p:nvPr/>
          </p:nvSpPr>
          <p:spPr bwMode="auto">
            <a:xfrm>
              <a:off x="2103" y="1671"/>
              <a:ext cx="2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B</a:t>
              </a:r>
            </a:p>
          </p:txBody>
        </p:sp>
      </p:grp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2957513" y="3490913"/>
            <a:ext cx="1308100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000">
                <a:solidFill>
                  <a:schemeClr val="accent1"/>
                </a:solidFill>
              </a:rPr>
              <a:t>m    </a:t>
            </a:r>
            <a:r>
              <a:rPr lang="en-US" sz="2000">
                <a:solidFill>
                  <a:schemeClr val="hlink"/>
                </a:solidFill>
              </a:rPr>
              <a:t>Al</a:t>
            </a:r>
            <a:r>
              <a:rPr lang="en-US" sz="2000" baseline="-25000">
                <a:solidFill>
                  <a:schemeClr val="hlink"/>
                </a:solidFill>
              </a:rPr>
              <a:t>2</a:t>
            </a:r>
            <a:r>
              <a:rPr lang="en-US" sz="2000">
                <a:solidFill>
                  <a:schemeClr val="hlink"/>
                </a:solidFill>
              </a:rPr>
              <a:t>O</a:t>
            </a:r>
            <a:r>
              <a:rPr lang="en-US" sz="2000" baseline="-25000">
                <a:solidFill>
                  <a:schemeClr val="hlink"/>
                </a:solidFill>
              </a:rPr>
              <a:t>3</a:t>
            </a:r>
            <a:endParaRPr lang="en-US" sz="2000">
              <a:solidFill>
                <a:schemeClr val="hlink"/>
              </a:solidFill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000">
                <a:solidFill>
                  <a:schemeClr val="hlink"/>
                </a:solidFill>
              </a:rPr>
              <a:t>           a/b</a:t>
            </a:r>
          </a:p>
          <a:p>
            <a:pPr eaLnBrk="0" hangingPunct="0">
              <a:lnSpc>
                <a:spcPct val="120000"/>
              </a:lnSpc>
            </a:pPr>
            <a:r>
              <a:rPr lang="en-US" sz="2000">
                <a:solidFill>
                  <a:schemeClr val="accent2"/>
                </a:solidFill>
              </a:rPr>
              <a:t>27  </a:t>
            </a:r>
            <a:r>
              <a:rPr lang="en-US" sz="2000">
                <a:solidFill>
                  <a:schemeClr val="folHlink"/>
                </a:solidFill>
              </a:rPr>
              <a:t>(AlH</a:t>
            </a:r>
            <a:r>
              <a:rPr lang="en-US" sz="2000" baseline="-25000">
                <a:solidFill>
                  <a:schemeClr val="folHlink"/>
                </a:solidFill>
              </a:rPr>
              <a:t>3</a:t>
            </a:r>
            <a:r>
              <a:rPr lang="en-US" sz="2000">
                <a:solidFill>
                  <a:schemeClr val="folHlink"/>
                </a:solidFill>
              </a:rPr>
              <a:t>)</a:t>
            </a: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054350" y="3435350"/>
            <a:ext cx="1054100" cy="1206500"/>
            <a:chOff x="1924" y="2164"/>
            <a:chExt cx="664" cy="760"/>
          </a:xfrm>
        </p:grpSpPr>
        <p:sp>
          <p:nvSpPr>
            <p:cNvPr id="37918" name="Rectangle 30"/>
            <p:cNvSpPr>
              <a:spLocks noChangeArrowheads="1"/>
            </p:cNvSpPr>
            <p:nvPr/>
          </p:nvSpPr>
          <p:spPr bwMode="auto">
            <a:xfrm>
              <a:off x="1924" y="2164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9" name="Rectangle 31"/>
            <p:cNvSpPr>
              <a:spLocks noChangeArrowheads="1"/>
            </p:cNvSpPr>
            <p:nvPr/>
          </p:nvSpPr>
          <p:spPr bwMode="auto">
            <a:xfrm>
              <a:off x="2055" y="2439"/>
              <a:ext cx="30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Al</a:t>
              </a: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4100513" y="2216150"/>
            <a:ext cx="1308100" cy="1239838"/>
            <a:chOff x="2583" y="1396"/>
            <a:chExt cx="824" cy="781"/>
          </a:xfrm>
        </p:grpSpPr>
        <p:sp>
          <p:nvSpPr>
            <p:cNvPr id="37921" name="Rectangle 33"/>
            <p:cNvSpPr>
              <a:spLocks noChangeArrowheads="1"/>
            </p:cNvSpPr>
            <p:nvPr/>
          </p:nvSpPr>
          <p:spPr bwMode="auto">
            <a:xfrm>
              <a:off x="2596" y="1396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2" name="Rectangle 34"/>
            <p:cNvSpPr>
              <a:spLocks noChangeArrowheads="1"/>
            </p:cNvSpPr>
            <p:nvPr/>
          </p:nvSpPr>
          <p:spPr bwMode="auto">
            <a:xfrm>
              <a:off x="2583" y="1431"/>
              <a:ext cx="824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1"/>
                  </a:solidFill>
                </a:rPr>
                <a:t>nm   </a:t>
              </a:r>
              <a:r>
                <a:rPr lang="en-US" sz="2000">
                  <a:solidFill>
                    <a:schemeClr val="hlink"/>
                  </a:solidFill>
                </a:rPr>
                <a:t>CO</a:t>
              </a:r>
              <a:r>
                <a:rPr lang="en-US" sz="2000" baseline="-25000">
                  <a:solidFill>
                    <a:schemeClr val="hlink"/>
                  </a:solidFill>
                </a:rPr>
                <a:t>2</a:t>
              </a:r>
              <a:endParaRPr lang="en-US" sz="2000">
                <a:solidFill>
                  <a:schemeClr val="hlink"/>
                </a:solidFill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hlink"/>
                  </a:solidFill>
                </a:rPr>
                <a:t>             a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2"/>
                  </a:solidFill>
                </a:rPr>
                <a:t>12 </a:t>
              </a:r>
              <a:r>
                <a:rPr lang="en-US" sz="2000">
                  <a:solidFill>
                    <a:srgbClr val="B760F9"/>
                  </a:solidFill>
                </a:rPr>
                <a:t>   </a:t>
              </a:r>
              <a:r>
                <a:rPr lang="en-US" sz="2000">
                  <a:solidFill>
                    <a:schemeClr val="folHlink"/>
                  </a:solidFill>
                </a:rPr>
                <a:t>CH</a:t>
              </a:r>
              <a:r>
                <a:rPr lang="en-US" sz="2000" baseline="-25000">
                  <a:solidFill>
                    <a:schemeClr val="folHlink"/>
                  </a:solidFill>
                </a:rPr>
                <a:t>4</a:t>
              </a:r>
            </a:p>
          </p:txBody>
        </p:sp>
        <p:sp>
          <p:nvSpPr>
            <p:cNvPr id="37923" name="Rectangle 35"/>
            <p:cNvSpPr>
              <a:spLocks noChangeArrowheads="1"/>
            </p:cNvSpPr>
            <p:nvPr/>
          </p:nvSpPr>
          <p:spPr bwMode="auto">
            <a:xfrm>
              <a:off x="2775" y="1671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C</a:t>
              </a:r>
            </a:p>
          </p:txBody>
        </p:sp>
      </p:grp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4100513" y="3490913"/>
            <a:ext cx="1308100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chemeClr val="accent1"/>
                </a:solidFill>
              </a:rPr>
              <a:t>nm/m</a:t>
            </a:r>
            <a:r>
              <a:rPr lang="en-US" sz="2000">
                <a:solidFill>
                  <a:schemeClr val="accent1"/>
                </a:solidFill>
              </a:rPr>
              <a:t> </a:t>
            </a:r>
            <a:r>
              <a:rPr lang="en-US" sz="2000">
                <a:solidFill>
                  <a:schemeClr val="hlink"/>
                </a:solidFill>
              </a:rPr>
              <a:t>SiO</a:t>
            </a:r>
            <a:r>
              <a:rPr lang="en-US" sz="2000" baseline="-25000">
                <a:solidFill>
                  <a:schemeClr val="hlink"/>
                </a:solidFill>
              </a:rPr>
              <a:t>2</a:t>
            </a:r>
            <a:endParaRPr lang="en-US" sz="2000">
              <a:solidFill>
                <a:schemeClr val="hlink"/>
              </a:solidFill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000">
                <a:solidFill>
                  <a:schemeClr val="hlink"/>
                </a:solidFill>
              </a:rPr>
              <a:t>             a</a:t>
            </a:r>
          </a:p>
          <a:p>
            <a:pPr eaLnBrk="0" hangingPunct="0">
              <a:lnSpc>
                <a:spcPct val="120000"/>
              </a:lnSpc>
            </a:pPr>
            <a:r>
              <a:rPr lang="en-US" sz="2000">
                <a:solidFill>
                  <a:schemeClr val="accent2"/>
                </a:solidFill>
              </a:rPr>
              <a:t>28 </a:t>
            </a:r>
            <a:r>
              <a:rPr lang="en-US" sz="2000">
                <a:solidFill>
                  <a:srgbClr val="B760F9"/>
                </a:solidFill>
              </a:rPr>
              <a:t>  </a:t>
            </a:r>
            <a:r>
              <a:rPr lang="en-US" sz="2000">
                <a:solidFill>
                  <a:schemeClr val="folHlink"/>
                </a:solidFill>
              </a:rPr>
              <a:t>SiH</a:t>
            </a:r>
            <a:r>
              <a:rPr lang="en-US" sz="2000" baseline="-25000">
                <a:solidFill>
                  <a:schemeClr val="folHlink"/>
                </a:solidFill>
              </a:rPr>
              <a:t>4</a:t>
            </a:r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4121150" y="3435350"/>
            <a:ext cx="1054100" cy="1206500"/>
            <a:chOff x="2596" y="2164"/>
            <a:chExt cx="664" cy="760"/>
          </a:xfrm>
        </p:grpSpPr>
        <p:sp>
          <p:nvSpPr>
            <p:cNvPr id="37926" name="Rectangle 38"/>
            <p:cNvSpPr>
              <a:spLocks noChangeArrowheads="1"/>
            </p:cNvSpPr>
            <p:nvPr/>
          </p:nvSpPr>
          <p:spPr bwMode="auto">
            <a:xfrm>
              <a:off x="2596" y="2164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7" name="Rectangle 39"/>
            <p:cNvSpPr>
              <a:spLocks noChangeArrowheads="1"/>
            </p:cNvSpPr>
            <p:nvPr/>
          </p:nvSpPr>
          <p:spPr bwMode="auto">
            <a:xfrm>
              <a:off x="2775" y="2439"/>
              <a:ext cx="27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Si</a:t>
              </a:r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5091113" y="2216150"/>
            <a:ext cx="1308100" cy="1239838"/>
            <a:chOff x="3207" y="1396"/>
            <a:chExt cx="824" cy="781"/>
          </a:xfrm>
        </p:grpSpPr>
        <p:sp>
          <p:nvSpPr>
            <p:cNvPr id="37929" name="Rectangle 41"/>
            <p:cNvSpPr>
              <a:spLocks noChangeArrowheads="1"/>
            </p:cNvSpPr>
            <p:nvPr/>
          </p:nvSpPr>
          <p:spPr bwMode="auto">
            <a:xfrm>
              <a:off x="3268" y="1396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0" name="Rectangle 42"/>
            <p:cNvSpPr>
              <a:spLocks noChangeArrowheads="1"/>
            </p:cNvSpPr>
            <p:nvPr/>
          </p:nvSpPr>
          <p:spPr bwMode="auto">
            <a:xfrm>
              <a:off x="3207" y="1431"/>
              <a:ext cx="824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1"/>
                  </a:solidFill>
                </a:rPr>
                <a:t>nm   </a:t>
              </a:r>
              <a:r>
                <a:rPr lang="en-US" sz="2000">
                  <a:solidFill>
                    <a:schemeClr val="hlink"/>
                  </a:solidFill>
                </a:rPr>
                <a:t>N</a:t>
              </a:r>
              <a:r>
                <a:rPr lang="en-US" sz="2000" baseline="-25000">
                  <a:solidFill>
                    <a:schemeClr val="hlink"/>
                  </a:solidFill>
                </a:rPr>
                <a:t>2</a:t>
              </a:r>
              <a:r>
                <a:rPr lang="en-US" sz="2000">
                  <a:solidFill>
                    <a:schemeClr val="hlink"/>
                  </a:solidFill>
                </a:rPr>
                <a:t>O</a:t>
              </a:r>
              <a:r>
                <a:rPr lang="en-US" sz="2000" baseline="-25000">
                  <a:solidFill>
                    <a:schemeClr val="hlink"/>
                  </a:solidFill>
                </a:rPr>
                <a:t>5</a:t>
              </a:r>
              <a:endParaRPr lang="en-US" sz="2000">
                <a:solidFill>
                  <a:schemeClr val="hlink"/>
                </a:solidFill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hlink"/>
                  </a:solidFill>
                </a:rPr>
                <a:t>             a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2"/>
                  </a:solidFill>
                </a:rPr>
                <a:t>14 </a:t>
              </a:r>
              <a:r>
                <a:rPr lang="en-US" sz="2000">
                  <a:solidFill>
                    <a:srgbClr val="B760F9"/>
                  </a:solidFill>
                </a:rPr>
                <a:t>   </a:t>
              </a:r>
              <a:r>
                <a:rPr lang="en-US" sz="2000">
                  <a:solidFill>
                    <a:schemeClr val="folHlink"/>
                  </a:solidFill>
                </a:rPr>
                <a:t>NH</a:t>
              </a:r>
              <a:r>
                <a:rPr lang="en-US" sz="2000" baseline="-25000">
                  <a:solidFill>
                    <a:schemeClr val="folHlink"/>
                  </a:solidFill>
                </a:rPr>
                <a:t>3</a:t>
              </a:r>
            </a:p>
          </p:txBody>
        </p:sp>
        <p:sp>
          <p:nvSpPr>
            <p:cNvPr id="37931" name="Rectangle 43"/>
            <p:cNvSpPr>
              <a:spLocks noChangeArrowheads="1"/>
            </p:cNvSpPr>
            <p:nvPr/>
          </p:nvSpPr>
          <p:spPr bwMode="auto">
            <a:xfrm>
              <a:off x="3399" y="1671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N</a:t>
              </a: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5091113" y="3435350"/>
            <a:ext cx="1308100" cy="1239838"/>
            <a:chOff x="3207" y="2164"/>
            <a:chExt cx="824" cy="781"/>
          </a:xfrm>
        </p:grpSpPr>
        <p:sp>
          <p:nvSpPr>
            <p:cNvPr id="37933" name="Rectangle 45"/>
            <p:cNvSpPr>
              <a:spLocks noChangeArrowheads="1"/>
            </p:cNvSpPr>
            <p:nvPr/>
          </p:nvSpPr>
          <p:spPr bwMode="auto">
            <a:xfrm>
              <a:off x="3268" y="2164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4" name="Rectangle 46"/>
            <p:cNvSpPr>
              <a:spLocks noChangeArrowheads="1"/>
            </p:cNvSpPr>
            <p:nvPr/>
          </p:nvSpPr>
          <p:spPr bwMode="auto">
            <a:xfrm>
              <a:off x="3207" y="2199"/>
              <a:ext cx="824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1"/>
                  </a:solidFill>
                </a:rPr>
                <a:t>nm   </a:t>
              </a:r>
              <a:r>
                <a:rPr lang="en-US" sz="2000">
                  <a:solidFill>
                    <a:schemeClr val="hlink"/>
                  </a:solidFill>
                </a:rPr>
                <a:t>P</a:t>
              </a:r>
              <a:r>
                <a:rPr lang="en-US" sz="2000" baseline="-25000">
                  <a:solidFill>
                    <a:schemeClr val="hlink"/>
                  </a:solidFill>
                </a:rPr>
                <a:t>4</a:t>
              </a:r>
              <a:r>
                <a:rPr lang="en-US" sz="2000">
                  <a:solidFill>
                    <a:schemeClr val="hlink"/>
                  </a:solidFill>
                </a:rPr>
                <a:t>O</a:t>
              </a:r>
              <a:r>
                <a:rPr lang="en-US" sz="2000" baseline="-25000">
                  <a:solidFill>
                    <a:schemeClr val="hlink"/>
                  </a:solidFill>
                </a:rPr>
                <a:t>10</a:t>
              </a:r>
              <a:endParaRPr lang="en-US" sz="2000">
                <a:solidFill>
                  <a:schemeClr val="hlink"/>
                </a:solidFill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hlink"/>
                  </a:solidFill>
                </a:rPr>
                <a:t>             a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2"/>
                  </a:solidFill>
                </a:rPr>
                <a:t>31 </a:t>
              </a:r>
              <a:r>
                <a:rPr lang="en-US" sz="2000">
                  <a:solidFill>
                    <a:srgbClr val="B760F9"/>
                  </a:solidFill>
                </a:rPr>
                <a:t>     </a:t>
              </a:r>
              <a:r>
                <a:rPr lang="en-US" sz="2000">
                  <a:solidFill>
                    <a:schemeClr val="folHlink"/>
                  </a:solidFill>
                </a:rPr>
                <a:t>PH</a:t>
              </a:r>
              <a:r>
                <a:rPr lang="en-US" sz="2000" baseline="-25000">
                  <a:solidFill>
                    <a:schemeClr val="folHlink"/>
                  </a:solidFill>
                </a:rPr>
                <a:t>3</a:t>
              </a:r>
            </a:p>
          </p:txBody>
        </p:sp>
        <p:sp>
          <p:nvSpPr>
            <p:cNvPr id="37935" name="Rectangle 47"/>
            <p:cNvSpPr>
              <a:spLocks noChangeArrowheads="1"/>
            </p:cNvSpPr>
            <p:nvPr/>
          </p:nvSpPr>
          <p:spPr bwMode="auto">
            <a:xfrm>
              <a:off x="3399" y="2439"/>
              <a:ext cx="23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P</a:t>
              </a:r>
            </a:p>
          </p:txBody>
        </p:sp>
      </p:grpSp>
      <p:sp>
        <p:nvSpPr>
          <p:cNvPr id="37936" name="Rectangle 48"/>
          <p:cNvSpPr>
            <a:spLocks noChangeArrowheads="1"/>
          </p:cNvSpPr>
          <p:nvPr/>
        </p:nvSpPr>
        <p:spPr bwMode="auto">
          <a:xfrm>
            <a:off x="6157913" y="2271713"/>
            <a:ext cx="1308100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000">
                <a:solidFill>
                  <a:schemeClr val="accent1"/>
                </a:solidFill>
              </a:rPr>
              <a:t>nm   </a:t>
            </a:r>
            <a:r>
              <a:rPr lang="en-US" sz="2000">
                <a:solidFill>
                  <a:schemeClr val="hlink"/>
                </a:solidFill>
              </a:rPr>
              <a:t>    O</a:t>
            </a:r>
            <a:r>
              <a:rPr lang="en-US" sz="2000" baseline="-25000">
                <a:solidFill>
                  <a:schemeClr val="hlink"/>
                </a:solidFill>
              </a:rPr>
              <a:t>2</a:t>
            </a:r>
            <a:endParaRPr lang="en-US" sz="2000">
              <a:solidFill>
                <a:schemeClr val="hlink"/>
              </a:solidFill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000">
                <a:solidFill>
                  <a:schemeClr val="hlink"/>
                </a:solidFill>
              </a:rPr>
              <a:t>             </a:t>
            </a:r>
          </a:p>
          <a:p>
            <a:pPr eaLnBrk="0" hangingPunct="0">
              <a:lnSpc>
                <a:spcPct val="120000"/>
              </a:lnSpc>
            </a:pPr>
            <a:r>
              <a:rPr lang="en-US" sz="2000">
                <a:solidFill>
                  <a:schemeClr val="accent2"/>
                </a:solidFill>
              </a:rPr>
              <a:t>16</a:t>
            </a:r>
            <a:r>
              <a:rPr lang="en-US" sz="2000">
                <a:solidFill>
                  <a:schemeClr val="folHlink"/>
                </a:solidFill>
              </a:rPr>
              <a:t>     H</a:t>
            </a:r>
            <a:r>
              <a:rPr lang="en-US" sz="2000" baseline="-25000">
                <a:solidFill>
                  <a:schemeClr val="folHlink"/>
                </a:solidFill>
              </a:rPr>
              <a:t>2</a:t>
            </a:r>
            <a:r>
              <a:rPr lang="en-US" sz="2000">
                <a:solidFill>
                  <a:schemeClr val="folHlink"/>
                </a:solidFill>
              </a:rPr>
              <a:t>O</a:t>
            </a:r>
          </a:p>
        </p:txBody>
      </p: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6254750" y="2216150"/>
            <a:ext cx="1054100" cy="1206500"/>
            <a:chOff x="3940" y="1396"/>
            <a:chExt cx="664" cy="760"/>
          </a:xfrm>
        </p:grpSpPr>
        <p:sp>
          <p:nvSpPr>
            <p:cNvPr id="37938" name="Rectangle 50"/>
            <p:cNvSpPr>
              <a:spLocks noChangeArrowheads="1"/>
            </p:cNvSpPr>
            <p:nvPr/>
          </p:nvSpPr>
          <p:spPr bwMode="auto">
            <a:xfrm>
              <a:off x="3940" y="1396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9" name="Rectangle 51"/>
            <p:cNvSpPr>
              <a:spLocks noChangeArrowheads="1"/>
            </p:cNvSpPr>
            <p:nvPr/>
          </p:nvSpPr>
          <p:spPr bwMode="auto">
            <a:xfrm>
              <a:off x="4119" y="1671"/>
              <a:ext cx="26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O</a:t>
              </a:r>
            </a:p>
          </p:txBody>
        </p:sp>
      </p:grp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6157913" y="3435350"/>
            <a:ext cx="1308100" cy="1239838"/>
            <a:chOff x="3879" y="2164"/>
            <a:chExt cx="824" cy="781"/>
          </a:xfrm>
        </p:grpSpPr>
        <p:sp>
          <p:nvSpPr>
            <p:cNvPr id="37941" name="Rectangle 53"/>
            <p:cNvSpPr>
              <a:spLocks noChangeArrowheads="1"/>
            </p:cNvSpPr>
            <p:nvPr/>
          </p:nvSpPr>
          <p:spPr bwMode="auto">
            <a:xfrm>
              <a:off x="3940" y="2164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42" name="Rectangle 54"/>
            <p:cNvSpPr>
              <a:spLocks noChangeArrowheads="1"/>
            </p:cNvSpPr>
            <p:nvPr/>
          </p:nvSpPr>
          <p:spPr bwMode="auto">
            <a:xfrm>
              <a:off x="3879" y="2199"/>
              <a:ext cx="824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1"/>
                  </a:solidFill>
                </a:rPr>
                <a:t>nm    </a:t>
              </a:r>
              <a:r>
                <a:rPr lang="en-US" sz="2000">
                  <a:solidFill>
                    <a:schemeClr val="hlink"/>
                  </a:solidFill>
                </a:rPr>
                <a:t>SO</a:t>
              </a:r>
              <a:r>
                <a:rPr lang="en-US" sz="2000" baseline="-25000">
                  <a:solidFill>
                    <a:schemeClr val="hlink"/>
                  </a:solidFill>
                </a:rPr>
                <a:t>3</a:t>
              </a:r>
              <a:endParaRPr lang="en-US" sz="2000">
                <a:solidFill>
                  <a:schemeClr val="hlink"/>
                </a:solidFill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hlink"/>
                  </a:solidFill>
                </a:rPr>
                <a:t>             a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2"/>
                  </a:solidFill>
                </a:rPr>
                <a:t>32 </a:t>
              </a:r>
              <a:r>
                <a:rPr lang="en-US" sz="2000">
                  <a:solidFill>
                    <a:srgbClr val="B760F9"/>
                  </a:solidFill>
                </a:rPr>
                <a:t>   </a:t>
              </a:r>
              <a:r>
                <a:rPr lang="en-US" sz="2000">
                  <a:solidFill>
                    <a:schemeClr val="folHlink"/>
                  </a:solidFill>
                </a:rPr>
                <a:t>H</a:t>
              </a:r>
              <a:r>
                <a:rPr lang="en-US" sz="2000" baseline="-25000">
                  <a:solidFill>
                    <a:schemeClr val="folHlink"/>
                  </a:solidFill>
                </a:rPr>
                <a:t>2</a:t>
              </a:r>
              <a:r>
                <a:rPr lang="en-US" sz="2000">
                  <a:solidFill>
                    <a:schemeClr val="folHlink"/>
                  </a:solidFill>
                </a:rPr>
                <a:t>S</a:t>
              </a:r>
            </a:p>
          </p:txBody>
        </p:sp>
        <p:sp>
          <p:nvSpPr>
            <p:cNvPr id="37943" name="Rectangle 55"/>
            <p:cNvSpPr>
              <a:spLocks noChangeArrowheads="1"/>
            </p:cNvSpPr>
            <p:nvPr/>
          </p:nvSpPr>
          <p:spPr bwMode="auto">
            <a:xfrm>
              <a:off x="4119" y="2439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S</a:t>
              </a:r>
            </a:p>
          </p:txBody>
        </p: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7300913" y="3435350"/>
            <a:ext cx="1308100" cy="1239838"/>
            <a:chOff x="4599" y="2164"/>
            <a:chExt cx="824" cy="781"/>
          </a:xfrm>
        </p:grpSpPr>
        <p:sp>
          <p:nvSpPr>
            <p:cNvPr id="37945" name="Rectangle 57"/>
            <p:cNvSpPr>
              <a:spLocks noChangeArrowheads="1"/>
            </p:cNvSpPr>
            <p:nvPr/>
          </p:nvSpPr>
          <p:spPr bwMode="auto">
            <a:xfrm>
              <a:off x="4612" y="2164"/>
              <a:ext cx="664" cy="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46" name="Rectangle 58"/>
            <p:cNvSpPr>
              <a:spLocks noChangeArrowheads="1"/>
            </p:cNvSpPr>
            <p:nvPr/>
          </p:nvSpPr>
          <p:spPr bwMode="auto">
            <a:xfrm>
              <a:off x="4599" y="2199"/>
              <a:ext cx="824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1"/>
                  </a:solidFill>
                </a:rPr>
                <a:t>nm </a:t>
              </a:r>
              <a:r>
                <a:rPr lang="en-US" sz="2000">
                  <a:solidFill>
                    <a:schemeClr val="hlink"/>
                  </a:solidFill>
                </a:rPr>
                <a:t>Cl</a:t>
              </a:r>
              <a:r>
                <a:rPr lang="en-US" sz="2000" baseline="-25000">
                  <a:solidFill>
                    <a:schemeClr val="hlink"/>
                  </a:solidFill>
                </a:rPr>
                <a:t>2</a:t>
              </a:r>
              <a:r>
                <a:rPr lang="en-US" sz="2000">
                  <a:solidFill>
                    <a:schemeClr val="hlink"/>
                  </a:solidFill>
                </a:rPr>
                <a:t>O</a:t>
              </a:r>
              <a:r>
                <a:rPr lang="en-US" sz="2000" baseline="-25000">
                  <a:solidFill>
                    <a:schemeClr val="hlink"/>
                  </a:solidFill>
                </a:rPr>
                <a:t>7</a:t>
              </a:r>
              <a:endParaRPr lang="en-US" sz="2000">
                <a:solidFill>
                  <a:schemeClr val="hlink"/>
                </a:solidFill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hlink"/>
                  </a:solidFill>
                </a:rPr>
                <a:t>             a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2"/>
                  </a:solidFill>
                </a:rPr>
                <a:t>35.5</a:t>
              </a:r>
              <a:r>
                <a:rPr lang="en-US" sz="2000">
                  <a:solidFill>
                    <a:schemeClr val="folHlink"/>
                  </a:solidFill>
                </a:rPr>
                <a:t>  HCl</a:t>
              </a:r>
            </a:p>
          </p:txBody>
        </p:sp>
        <p:sp>
          <p:nvSpPr>
            <p:cNvPr id="37947" name="Rectangle 59"/>
            <p:cNvSpPr>
              <a:spLocks noChangeArrowheads="1"/>
            </p:cNvSpPr>
            <p:nvPr/>
          </p:nvSpPr>
          <p:spPr bwMode="auto">
            <a:xfrm>
              <a:off x="4743" y="2439"/>
              <a:ext cx="30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Cl</a:t>
              </a:r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7300913" y="2216150"/>
            <a:ext cx="1308100" cy="1239838"/>
            <a:chOff x="4599" y="1396"/>
            <a:chExt cx="824" cy="781"/>
          </a:xfrm>
        </p:grpSpPr>
        <p:sp>
          <p:nvSpPr>
            <p:cNvPr id="37949" name="Rectangle 61"/>
            <p:cNvSpPr>
              <a:spLocks noChangeArrowheads="1"/>
            </p:cNvSpPr>
            <p:nvPr/>
          </p:nvSpPr>
          <p:spPr bwMode="auto">
            <a:xfrm>
              <a:off x="4599" y="1431"/>
              <a:ext cx="824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1"/>
                  </a:solidFill>
                </a:rPr>
                <a:t>nm   </a:t>
              </a:r>
              <a:r>
                <a:rPr lang="en-US" sz="2000">
                  <a:solidFill>
                    <a:schemeClr val="hlink"/>
                  </a:solidFill>
                </a:rPr>
                <a:t> OF</a:t>
              </a:r>
              <a:r>
                <a:rPr lang="en-US" sz="2000" baseline="-25000">
                  <a:solidFill>
                    <a:schemeClr val="hlink"/>
                  </a:solidFill>
                </a:rPr>
                <a:t>2</a:t>
              </a:r>
              <a:endParaRPr lang="en-US" sz="2000">
                <a:solidFill>
                  <a:schemeClr val="hlink"/>
                </a:solidFill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hlink"/>
                  </a:solidFill>
                </a:rPr>
                <a:t>             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000">
                  <a:solidFill>
                    <a:schemeClr val="accent2"/>
                  </a:solidFill>
                </a:rPr>
                <a:t>19</a:t>
              </a:r>
              <a:r>
                <a:rPr lang="en-US" sz="2000">
                  <a:solidFill>
                    <a:schemeClr val="folHlink"/>
                  </a:solidFill>
                </a:rPr>
                <a:t>     HF</a:t>
              </a: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4612" y="1396"/>
              <a:ext cx="664" cy="760"/>
              <a:chOff x="4612" y="1396"/>
              <a:chExt cx="664" cy="760"/>
            </a:xfrm>
          </p:grpSpPr>
          <p:sp>
            <p:nvSpPr>
              <p:cNvPr id="37951" name="Rectangle 63"/>
              <p:cNvSpPr>
                <a:spLocks noChangeArrowheads="1"/>
              </p:cNvSpPr>
              <p:nvPr/>
            </p:nvSpPr>
            <p:spPr bwMode="auto">
              <a:xfrm>
                <a:off x="4612" y="1396"/>
                <a:ext cx="664" cy="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2" name="Rectangle 64"/>
              <p:cNvSpPr>
                <a:spLocks noChangeArrowheads="1"/>
              </p:cNvSpPr>
              <p:nvPr/>
            </p:nvSpPr>
            <p:spPr bwMode="auto">
              <a:xfrm>
                <a:off x="4791" y="1671"/>
                <a:ext cx="231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chemeClr val="tx2"/>
                    </a:solidFill>
                  </a:rPr>
                  <a:t>F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3E77-5B9E-DD41-A41E-C165297F1734}" type="slidenum">
              <a:rPr lang="en-US"/>
              <a:pPr/>
              <a:t>19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762000"/>
          </a:xfrm>
          <a:noFill/>
          <a:ln/>
        </p:spPr>
        <p:txBody>
          <a:bodyPr lIns="90488" tIns="44450" rIns="90488" bIns="44450"/>
          <a:lstStyle/>
          <a:p>
            <a:r>
              <a:rPr lang="en-US" sz="3000"/>
              <a:t>Mendeleev's Predictions for Ekasilicon (Germanium)</a:t>
            </a:r>
          </a:p>
        </p:txBody>
      </p:sp>
      <p:graphicFrame>
        <p:nvGraphicFramePr>
          <p:cNvPr id="3993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5613" y="1165225"/>
          <a:ext cx="8642350" cy="5132388"/>
        </p:xfrm>
        <a:graphic>
          <a:graphicData uri="http://schemas.openxmlformats.org/presentationml/2006/ole">
            <p:oleObj spid="_x0000_s48130" name="Document" r:id="rId3" imgW="8692920" imgH="5471280" progId="Word.Document.8">
              <p:embed/>
            </p:oleObj>
          </a:graphicData>
        </a:graphic>
      </p:graphicFrame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410200" y="914400"/>
            <a:ext cx="3352800" cy="5638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292225" y="392113"/>
            <a:ext cx="64008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 2" charset="2"/>
              <a:buNone/>
            </a:pPr>
            <a:r>
              <a:rPr lang="en-US" sz="3400" b="1"/>
              <a:t>DESCRIPTION OF MATTER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3055938"/>
            <a:ext cx="91440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 2" charset="2"/>
              <a:buNone/>
            </a:pPr>
            <a:r>
              <a:rPr lang="en-US" sz="3400" b="1"/>
              <a:t>Substances that are visible and invisible</a:t>
            </a: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152400" y="1371600"/>
            <a:ext cx="9144000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(anything that has mass and occupies space)</a:t>
            </a: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4667250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 2" charset="2"/>
              <a:buNone/>
            </a:pPr>
            <a:r>
              <a:rPr lang="en-US" sz="3400" b="1"/>
              <a:t>Substances that are living and nonliving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52400"/>
            <a:ext cx="6324600" cy="838200"/>
          </a:xfrm>
          <a:solidFill>
            <a:schemeClr val="bg1"/>
          </a:solidFill>
          <a:ln/>
        </p:spPr>
        <p:txBody>
          <a:bodyPr lIns="90488" tIns="44450" rIns="90488" bIns="44450"/>
          <a:lstStyle/>
          <a:p>
            <a:r>
              <a:rPr lang="en-US">
                <a:hlinkClick r:id="rId2"/>
              </a:rPr>
              <a:t>Periodicity</a:t>
            </a:r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163638" y="4668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687638" y="4668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544638" y="4668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306638" y="4668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925638" y="4668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3068638" y="4668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3449638" y="4668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3830638" y="4668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592638" y="4668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1163638" y="4287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2687638" y="4287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1544638" y="4287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2306638" y="4287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1925638" y="4287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3068638" y="4287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3449638" y="4287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3830638" y="4287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4211638" y="4287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4592638" y="4287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4973638" y="4287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5354638" y="4287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5735638" y="4287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6116638" y="4287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6497638" y="4287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6878638" y="4287838"/>
            <a:ext cx="368300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7259638" y="4287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7640638" y="4287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1163638" y="3906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2687638" y="3906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1544638" y="3906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5" name="Rectangle 33"/>
          <p:cNvSpPr>
            <a:spLocks noChangeArrowheads="1"/>
          </p:cNvSpPr>
          <p:nvPr/>
        </p:nvSpPr>
        <p:spPr bwMode="auto">
          <a:xfrm>
            <a:off x="2306638" y="3906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1925638" y="3906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3068638" y="3906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8" name="Rectangle 36"/>
          <p:cNvSpPr>
            <a:spLocks noChangeArrowheads="1"/>
          </p:cNvSpPr>
          <p:nvPr/>
        </p:nvSpPr>
        <p:spPr bwMode="auto">
          <a:xfrm>
            <a:off x="3449638" y="3906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3830638" y="3906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4211638" y="3906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51" name="Rectangle 39"/>
          <p:cNvSpPr>
            <a:spLocks noChangeArrowheads="1"/>
          </p:cNvSpPr>
          <p:nvPr/>
        </p:nvSpPr>
        <p:spPr bwMode="auto">
          <a:xfrm>
            <a:off x="4592638" y="3906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4973638" y="3906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53" name="Rectangle 41"/>
          <p:cNvSpPr>
            <a:spLocks noChangeArrowheads="1"/>
          </p:cNvSpPr>
          <p:nvPr/>
        </p:nvSpPr>
        <p:spPr bwMode="auto">
          <a:xfrm>
            <a:off x="5354638" y="3906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54" name="Rectangle 42"/>
          <p:cNvSpPr>
            <a:spLocks noChangeArrowheads="1"/>
          </p:cNvSpPr>
          <p:nvPr/>
        </p:nvSpPr>
        <p:spPr bwMode="auto">
          <a:xfrm>
            <a:off x="5735638" y="3906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55" name="Rectangle 43"/>
          <p:cNvSpPr>
            <a:spLocks noChangeArrowheads="1"/>
          </p:cNvSpPr>
          <p:nvPr/>
        </p:nvSpPr>
        <p:spPr bwMode="auto">
          <a:xfrm>
            <a:off x="6116638" y="3906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6497638" y="3906838"/>
            <a:ext cx="368300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57" name="Rectangle 45"/>
          <p:cNvSpPr>
            <a:spLocks noChangeArrowheads="1"/>
          </p:cNvSpPr>
          <p:nvPr/>
        </p:nvSpPr>
        <p:spPr bwMode="auto">
          <a:xfrm>
            <a:off x="6878638" y="3906838"/>
            <a:ext cx="368300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7259638" y="3906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59" name="Rectangle 47"/>
          <p:cNvSpPr>
            <a:spLocks noChangeArrowheads="1"/>
          </p:cNvSpPr>
          <p:nvPr/>
        </p:nvSpPr>
        <p:spPr bwMode="auto">
          <a:xfrm>
            <a:off x="7640638" y="3906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60" name="Rectangle 48"/>
          <p:cNvSpPr>
            <a:spLocks noChangeArrowheads="1"/>
          </p:cNvSpPr>
          <p:nvPr/>
        </p:nvSpPr>
        <p:spPr bwMode="auto">
          <a:xfrm>
            <a:off x="4211638" y="4668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61" name="Rectangle 49"/>
          <p:cNvSpPr>
            <a:spLocks noChangeArrowheads="1"/>
          </p:cNvSpPr>
          <p:nvPr/>
        </p:nvSpPr>
        <p:spPr bwMode="auto">
          <a:xfrm>
            <a:off x="1163638" y="3525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62" name="Rectangle 50"/>
          <p:cNvSpPr>
            <a:spLocks noChangeArrowheads="1"/>
          </p:cNvSpPr>
          <p:nvPr/>
        </p:nvSpPr>
        <p:spPr bwMode="auto">
          <a:xfrm>
            <a:off x="2687638" y="3525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63" name="Rectangle 51"/>
          <p:cNvSpPr>
            <a:spLocks noChangeArrowheads="1"/>
          </p:cNvSpPr>
          <p:nvPr/>
        </p:nvSpPr>
        <p:spPr bwMode="auto">
          <a:xfrm>
            <a:off x="1544638" y="3525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64" name="Rectangle 52"/>
          <p:cNvSpPr>
            <a:spLocks noChangeArrowheads="1"/>
          </p:cNvSpPr>
          <p:nvPr/>
        </p:nvSpPr>
        <p:spPr bwMode="auto">
          <a:xfrm>
            <a:off x="2306638" y="3525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1925638" y="3525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66" name="Rectangle 54"/>
          <p:cNvSpPr>
            <a:spLocks noChangeArrowheads="1"/>
          </p:cNvSpPr>
          <p:nvPr/>
        </p:nvSpPr>
        <p:spPr bwMode="auto">
          <a:xfrm>
            <a:off x="3068638" y="3525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67" name="Rectangle 55"/>
          <p:cNvSpPr>
            <a:spLocks noChangeArrowheads="1"/>
          </p:cNvSpPr>
          <p:nvPr/>
        </p:nvSpPr>
        <p:spPr bwMode="auto">
          <a:xfrm>
            <a:off x="3449638" y="3525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68" name="Rectangle 56"/>
          <p:cNvSpPr>
            <a:spLocks noChangeArrowheads="1"/>
          </p:cNvSpPr>
          <p:nvPr/>
        </p:nvSpPr>
        <p:spPr bwMode="auto">
          <a:xfrm>
            <a:off x="3830638" y="3525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69" name="Rectangle 57"/>
          <p:cNvSpPr>
            <a:spLocks noChangeArrowheads="1"/>
          </p:cNvSpPr>
          <p:nvPr/>
        </p:nvSpPr>
        <p:spPr bwMode="auto">
          <a:xfrm>
            <a:off x="4211638" y="3525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70" name="Rectangle 58"/>
          <p:cNvSpPr>
            <a:spLocks noChangeArrowheads="1"/>
          </p:cNvSpPr>
          <p:nvPr/>
        </p:nvSpPr>
        <p:spPr bwMode="auto">
          <a:xfrm>
            <a:off x="4592638" y="3525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71" name="Rectangle 59"/>
          <p:cNvSpPr>
            <a:spLocks noChangeArrowheads="1"/>
          </p:cNvSpPr>
          <p:nvPr/>
        </p:nvSpPr>
        <p:spPr bwMode="auto">
          <a:xfrm>
            <a:off x="4973638" y="3525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72" name="Rectangle 60"/>
          <p:cNvSpPr>
            <a:spLocks noChangeArrowheads="1"/>
          </p:cNvSpPr>
          <p:nvPr/>
        </p:nvSpPr>
        <p:spPr bwMode="auto">
          <a:xfrm>
            <a:off x="5354638" y="3525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73" name="Rectangle 61"/>
          <p:cNvSpPr>
            <a:spLocks noChangeArrowheads="1"/>
          </p:cNvSpPr>
          <p:nvPr/>
        </p:nvSpPr>
        <p:spPr bwMode="auto">
          <a:xfrm>
            <a:off x="5735638" y="3525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74" name="Rectangle 62"/>
          <p:cNvSpPr>
            <a:spLocks noChangeArrowheads="1"/>
          </p:cNvSpPr>
          <p:nvPr/>
        </p:nvSpPr>
        <p:spPr bwMode="auto">
          <a:xfrm>
            <a:off x="6116638" y="3525838"/>
            <a:ext cx="368300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75" name="Rectangle 63"/>
          <p:cNvSpPr>
            <a:spLocks noChangeArrowheads="1"/>
          </p:cNvSpPr>
          <p:nvPr/>
        </p:nvSpPr>
        <p:spPr bwMode="auto">
          <a:xfrm>
            <a:off x="6497638" y="3525838"/>
            <a:ext cx="368300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76" name="Rectangle 64"/>
          <p:cNvSpPr>
            <a:spLocks noChangeArrowheads="1"/>
          </p:cNvSpPr>
          <p:nvPr/>
        </p:nvSpPr>
        <p:spPr bwMode="auto">
          <a:xfrm>
            <a:off x="6878638" y="3525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77" name="Rectangle 65"/>
          <p:cNvSpPr>
            <a:spLocks noChangeArrowheads="1"/>
          </p:cNvSpPr>
          <p:nvPr/>
        </p:nvSpPr>
        <p:spPr bwMode="auto">
          <a:xfrm>
            <a:off x="7259638" y="3525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78" name="Rectangle 66"/>
          <p:cNvSpPr>
            <a:spLocks noChangeArrowheads="1"/>
          </p:cNvSpPr>
          <p:nvPr/>
        </p:nvSpPr>
        <p:spPr bwMode="auto">
          <a:xfrm>
            <a:off x="7640638" y="3525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79" name="Rectangle 67"/>
          <p:cNvSpPr>
            <a:spLocks noChangeArrowheads="1"/>
          </p:cNvSpPr>
          <p:nvPr/>
        </p:nvSpPr>
        <p:spPr bwMode="auto">
          <a:xfrm>
            <a:off x="1163638" y="3144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80" name="Rectangle 68"/>
          <p:cNvSpPr>
            <a:spLocks noChangeArrowheads="1"/>
          </p:cNvSpPr>
          <p:nvPr/>
        </p:nvSpPr>
        <p:spPr bwMode="auto">
          <a:xfrm>
            <a:off x="1544638" y="3144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81" name="Rectangle 69"/>
          <p:cNvSpPr>
            <a:spLocks noChangeArrowheads="1"/>
          </p:cNvSpPr>
          <p:nvPr/>
        </p:nvSpPr>
        <p:spPr bwMode="auto">
          <a:xfrm>
            <a:off x="5735638" y="3144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82" name="Rectangle 70"/>
          <p:cNvSpPr>
            <a:spLocks noChangeArrowheads="1"/>
          </p:cNvSpPr>
          <p:nvPr/>
        </p:nvSpPr>
        <p:spPr bwMode="auto">
          <a:xfrm>
            <a:off x="6116638" y="3144838"/>
            <a:ext cx="368300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83" name="Rectangle 71"/>
          <p:cNvSpPr>
            <a:spLocks noChangeArrowheads="1"/>
          </p:cNvSpPr>
          <p:nvPr/>
        </p:nvSpPr>
        <p:spPr bwMode="auto">
          <a:xfrm>
            <a:off x="6497638" y="3144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84" name="Rectangle 72"/>
          <p:cNvSpPr>
            <a:spLocks noChangeArrowheads="1"/>
          </p:cNvSpPr>
          <p:nvPr/>
        </p:nvSpPr>
        <p:spPr bwMode="auto">
          <a:xfrm>
            <a:off x="6878638" y="3144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85" name="Rectangle 73"/>
          <p:cNvSpPr>
            <a:spLocks noChangeArrowheads="1"/>
          </p:cNvSpPr>
          <p:nvPr/>
        </p:nvSpPr>
        <p:spPr bwMode="auto">
          <a:xfrm>
            <a:off x="7259638" y="3144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86" name="Rectangle 74"/>
          <p:cNvSpPr>
            <a:spLocks noChangeArrowheads="1"/>
          </p:cNvSpPr>
          <p:nvPr/>
        </p:nvSpPr>
        <p:spPr bwMode="auto">
          <a:xfrm>
            <a:off x="7640638" y="3144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87" name="Rectangle 75"/>
          <p:cNvSpPr>
            <a:spLocks noChangeArrowheads="1"/>
          </p:cNvSpPr>
          <p:nvPr/>
        </p:nvSpPr>
        <p:spPr bwMode="auto">
          <a:xfrm>
            <a:off x="1163638" y="2763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88" name="Rectangle 76"/>
          <p:cNvSpPr>
            <a:spLocks noChangeArrowheads="1"/>
          </p:cNvSpPr>
          <p:nvPr/>
        </p:nvSpPr>
        <p:spPr bwMode="auto">
          <a:xfrm>
            <a:off x="1544638" y="27638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89" name="Rectangle 77"/>
          <p:cNvSpPr>
            <a:spLocks noChangeArrowheads="1"/>
          </p:cNvSpPr>
          <p:nvPr/>
        </p:nvSpPr>
        <p:spPr bwMode="auto">
          <a:xfrm>
            <a:off x="5735638" y="2763838"/>
            <a:ext cx="368300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90" name="Rectangle 78"/>
          <p:cNvSpPr>
            <a:spLocks noChangeArrowheads="1"/>
          </p:cNvSpPr>
          <p:nvPr/>
        </p:nvSpPr>
        <p:spPr bwMode="auto">
          <a:xfrm>
            <a:off x="6116638" y="2763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91" name="Rectangle 79"/>
          <p:cNvSpPr>
            <a:spLocks noChangeArrowheads="1"/>
          </p:cNvSpPr>
          <p:nvPr/>
        </p:nvSpPr>
        <p:spPr bwMode="auto">
          <a:xfrm>
            <a:off x="6497638" y="2763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92" name="Rectangle 80"/>
          <p:cNvSpPr>
            <a:spLocks noChangeArrowheads="1"/>
          </p:cNvSpPr>
          <p:nvPr/>
        </p:nvSpPr>
        <p:spPr bwMode="auto">
          <a:xfrm>
            <a:off x="6878638" y="2763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93" name="Rectangle 81"/>
          <p:cNvSpPr>
            <a:spLocks noChangeArrowheads="1"/>
          </p:cNvSpPr>
          <p:nvPr/>
        </p:nvSpPr>
        <p:spPr bwMode="auto">
          <a:xfrm>
            <a:off x="7259638" y="2763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94" name="Rectangle 82"/>
          <p:cNvSpPr>
            <a:spLocks noChangeArrowheads="1"/>
          </p:cNvSpPr>
          <p:nvPr/>
        </p:nvSpPr>
        <p:spPr bwMode="auto">
          <a:xfrm>
            <a:off x="7640638" y="2763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95" name="Rectangle 83"/>
          <p:cNvSpPr>
            <a:spLocks noChangeArrowheads="1"/>
          </p:cNvSpPr>
          <p:nvPr/>
        </p:nvSpPr>
        <p:spPr bwMode="auto">
          <a:xfrm>
            <a:off x="7640638" y="2382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96" name="Rectangle 84"/>
          <p:cNvSpPr>
            <a:spLocks noChangeArrowheads="1"/>
          </p:cNvSpPr>
          <p:nvPr/>
        </p:nvSpPr>
        <p:spPr bwMode="auto">
          <a:xfrm>
            <a:off x="1163638" y="2382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97" name="Line 85"/>
          <p:cNvSpPr>
            <a:spLocks noChangeShapeType="1"/>
          </p:cNvSpPr>
          <p:nvPr/>
        </p:nvSpPr>
        <p:spPr bwMode="auto">
          <a:xfrm>
            <a:off x="5729288" y="3138488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98" name="Line 86"/>
          <p:cNvSpPr>
            <a:spLocks noChangeShapeType="1"/>
          </p:cNvSpPr>
          <p:nvPr/>
        </p:nvSpPr>
        <p:spPr bwMode="auto">
          <a:xfrm>
            <a:off x="6110288" y="3138488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99" name="Line 87"/>
          <p:cNvSpPr>
            <a:spLocks noChangeShapeType="1"/>
          </p:cNvSpPr>
          <p:nvPr/>
        </p:nvSpPr>
        <p:spPr bwMode="auto">
          <a:xfrm>
            <a:off x="6110288" y="3519488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00" name="Line 88"/>
          <p:cNvSpPr>
            <a:spLocks noChangeShapeType="1"/>
          </p:cNvSpPr>
          <p:nvPr/>
        </p:nvSpPr>
        <p:spPr bwMode="auto">
          <a:xfrm>
            <a:off x="6491288" y="3519488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01" name="Line 89"/>
          <p:cNvSpPr>
            <a:spLocks noChangeShapeType="1"/>
          </p:cNvSpPr>
          <p:nvPr/>
        </p:nvSpPr>
        <p:spPr bwMode="auto">
          <a:xfrm>
            <a:off x="6491288" y="3900488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02" name="Line 90"/>
          <p:cNvSpPr>
            <a:spLocks noChangeShapeType="1"/>
          </p:cNvSpPr>
          <p:nvPr/>
        </p:nvSpPr>
        <p:spPr bwMode="auto">
          <a:xfrm>
            <a:off x="6872288" y="3900488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03" name="Line 91"/>
          <p:cNvSpPr>
            <a:spLocks noChangeShapeType="1"/>
          </p:cNvSpPr>
          <p:nvPr/>
        </p:nvSpPr>
        <p:spPr bwMode="auto">
          <a:xfrm>
            <a:off x="6872288" y="4281488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04" name="Line 92"/>
          <p:cNvSpPr>
            <a:spLocks noChangeShapeType="1"/>
          </p:cNvSpPr>
          <p:nvPr/>
        </p:nvSpPr>
        <p:spPr bwMode="auto">
          <a:xfrm>
            <a:off x="7253288" y="4281488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05" name="Rectangle 93"/>
          <p:cNvSpPr>
            <a:spLocks noChangeArrowheads="1"/>
          </p:cNvSpPr>
          <p:nvPr/>
        </p:nvSpPr>
        <p:spPr bwMode="auto">
          <a:xfrm>
            <a:off x="2992438" y="1316038"/>
            <a:ext cx="368300" cy="368300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06" name="Rectangle 94"/>
          <p:cNvSpPr>
            <a:spLocks noChangeArrowheads="1"/>
          </p:cNvSpPr>
          <p:nvPr/>
        </p:nvSpPr>
        <p:spPr bwMode="auto">
          <a:xfrm>
            <a:off x="3505200" y="1295400"/>
            <a:ext cx="11382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Librarian" charset="0"/>
              </a:rPr>
              <a:t>= Metal</a:t>
            </a:r>
          </a:p>
        </p:txBody>
      </p:sp>
      <p:sp>
        <p:nvSpPr>
          <p:cNvPr id="39007" name="Rectangle 95"/>
          <p:cNvSpPr>
            <a:spLocks noChangeArrowheads="1"/>
          </p:cNvSpPr>
          <p:nvPr/>
        </p:nvSpPr>
        <p:spPr bwMode="auto">
          <a:xfrm>
            <a:off x="2992438" y="1849438"/>
            <a:ext cx="368300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08" name="Rectangle 96"/>
          <p:cNvSpPr>
            <a:spLocks noChangeArrowheads="1"/>
          </p:cNvSpPr>
          <p:nvPr/>
        </p:nvSpPr>
        <p:spPr bwMode="auto">
          <a:xfrm>
            <a:off x="3505200" y="1828800"/>
            <a:ext cx="16113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Librarian" charset="0"/>
              </a:rPr>
              <a:t>= Metalloid</a:t>
            </a:r>
          </a:p>
        </p:txBody>
      </p:sp>
      <p:sp>
        <p:nvSpPr>
          <p:cNvPr id="39009" name="Rectangle 97"/>
          <p:cNvSpPr>
            <a:spLocks noChangeArrowheads="1"/>
          </p:cNvSpPr>
          <p:nvPr/>
        </p:nvSpPr>
        <p:spPr bwMode="auto">
          <a:xfrm>
            <a:off x="2992438" y="2382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10" name="Rectangle 98"/>
          <p:cNvSpPr>
            <a:spLocks noChangeArrowheads="1"/>
          </p:cNvSpPr>
          <p:nvPr/>
        </p:nvSpPr>
        <p:spPr bwMode="auto">
          <a:xfrm>
            <a:off x="3505200" y="2362200"/>
            <a:ext cx="1628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Librarian" charset="0"/>
              </a:rPr>
              <a:t>= Nonmetal</a:t>
            </a: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2673350" y="5340350"/>
            <a:ext cx="5321300" cy="749300"/>
            <a:chOff x="1684" y="3364"/>
            <a:chExt cx="3352" cy="472"/>
          </a:xfrm>
        </p:grpSpPr>
        <p:sp>
          <p:nvSpPr>
            <p:cNvPr id="39012" name="Rectangle 100"/>
            <p:cNvSpPr>
              <a:spLocks noChangeArrowheads="1"/>
            </p:cNvSpPr>
            <p:nvPr/>
          </p:nvSpPr>
          <p:spPr bwMode="auto">
            <a:xfrm>
              <a:off x="2644" y="336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13" name="Rectangle 101"/>
            <p:cNvSpPr>
              <a:spLocks noChangeArrowheads="1"/>
            </p:cNvSpPr>
            <p:nvPr/>
          </p:nvSpPr>
          <p:spPr bwMode="auto">
            <a:xfrm>
              <a:off x="2884" y="336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14" name="Rectangle 102"/>
            <p:cNvSpPr>
              <a:spLocks noChangeArrowheads="1"/>
            </p:cNvSpPr>
            <p:nvPr/>
          </p:nvSpPr>
          <p:spPr bwMode="auto">
            <a:xfrm>
              <a:off x="3124" y="336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15" name="Rectangle 103"/>
            <p:cNvSpPr>
              <a:spLocks noChangeArrowheads="1"/>
            </p:cNvSpPr>
            <p:nvPr/>
          </p:nvSpPr>
          <p:spPr bwMode="auto">
            <a:xfrm>
              <a:off x="3364" y="336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16" name="Rectangle 104"/>
            <p:cNvSpPr>
              <a:spLocks noChangeArrowheads="1"/>
            </p:cNvSpPr>
            <p:nvPr/>
          </p:nvSpPr>
          <p:spPr bwMode="auto">
            <a:xfrm>
              <a:off x="3604" y="336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17" name="Rectangle 105"/>
            <p:cNvSpPr>
              <a:spLocks noChangeArrowheads="1"/>
            </p:cNvSpPr>
            <p:nvPr/>
          </p:nvSpPr>
          <p:spPr bwMode="auto">
            <a:xfrm>
              <a:off x="3844" y="336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18" name="Rectangle 106"/>
            <p:cNvSpPr>
              <a:spLocks noChangeArrowheads="1"/>
            </p:cNvSpPr>
            <p:nvPr/>
          </p:nvSpPr>
          <p:spPr bwMode="auto">
            <a:xfrm>
              <a:off x="4084" y="336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19" name="Rectangle 107"/>
            <p:cNvSpPr>
              <a:spLocks noChangeArrowheads="1"/>
            </p:cNvSpPr>
            <p:nvPr/>
          </p:nvSpPr>
          <p:spPr bwMode="auto">
            <a:xfrm>
              <a:off x="4324" y="336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20" name="Rectangle 108"/>
            <p:cNvSpPr>
              <a:spLocks noChangeArrowheads="1"/>
            </p:cNvSpPr>
            <p:nvPr/>
          </p:nvSpPr>
          <p:spPr bwMode="auto">
            <a:xfrm>
              <a:off x="4564" y="336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21" name="Rectangle 109"/>
            <p:cNvSpPr>
              <a:spLocks noChangeArrowheads="1"/>
            </p:cNvSpPr>
            <p:nvPr/>
          </p:nvSpPr>
          <p:spPr bwMode="auto">
            <a:xfrm>
              <a:off x="4804" y="336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22" name="Rectangle 110"/>
            <p:cNvSpPr>
              <a:spLocks noChangeArrowheads="1"/>
            </p:cNvSpPr>
            <p:nvPr/>
          </p:nvSpPr>
          <p:spPr bwMode="auto">
            <a:xfrm>
              <a:off x="2644" y="360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23" name="Rectangle 111"/>
            <p:cNvSpPr>
              <a:spLocks noChangeArrowheads="1"/>
            </p:cNvSpPr>
            <p:nvPr/>
          </p:nvSpPr>
          <p:spPr bwMode="auto">
            <a:xfrm>
              <a:off x="2884" y="360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24" name="Rectangle 112"/>
            <p:cNvSpPr>
              <a:spLocks noChangeArrowheads="1"/>
            </p:cNvSpPr>
            <p:nvPr/>
          </p:nvSpPr>
          <p:spPr bwMode="auto">
            <a:xfrm>
              <a:off x="3124" y="360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25" name="Rectangle 113"/>
            <p:cNvSpPr>
              <a:spLocks noChangeArrowheads="1"/>
            </p:cNvSpPr>
            <p:nvPr/>
          </p:nvSpPr>
          <p:spPr bwMode="auto">
            <a:xfrm>
              <a:off x="3364" y="360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26" name="Rectangle 114"/>
            <p:cNvSpPr>
              <a:spLocks noChangeArrowheads="1"/>
            </p:cNvSpPr>
            <p:nvPr/>
          </p:nvSpPr>
          <p:spPr bwMode="auto">
            <a:xfrm>
              <a:off x="3604" y="360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27" name="Rectangle 115"/>
            <p:cNvSpPr>
              <a:spLocks noChangeArrowheads="1"/>
            </p:cNvSpPr>
            <p:nvPr/>
          </p:nvSpPr>
          <p:spPr bwMode="auto">
            <a:xfrm>
              <a:off x="3844" y="360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28" name="Rectangle 116"/>
            <p:cNvSpPr>
              <a:spLocks noChangeArrowheads="1"/>
            </p:cNvSpPr>
            <p:nvPr/>
          </p:nvSpPr>
          <p:spPr bwMode="auto">
            <a:xfrm>
              <a:off x="4084" y="360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29" name="Rectangle 117"/>
            <p:cNvSpPr>
              <a:spLocks noChangeArrowheads="1"/>
            </p:cNvSpPr>
            <p:nvPr/>
          </p:nvSpPr>
          <p:spPr bwMode="auto">
            <a:xfrm>
              <a:off x="4324" y="360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30" name="Rectangle 118"/>
            <p:cNvSpPr>
              <a:spLocks noChangeArrowheads="1"/>
            </p:cNvSpPr>
            <p:nvPr/>
          </p:nvSpPr>
          <p:spPr bwMode="auto">
            <a:xfrm>
              <a:off x="4564" y="360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31" name="Rectangle 119"/>
            <p:cNvSpPr>
              <a:spLocks noChangeArrowheads="1"/>
            </p:cNvSpPr>
            <p:nvPr/>
          </p:nvSpPr>
          <p:spPr bwMode="auto">
            <a:xfrm>
              <a:off x="4804" y="360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32" name="Rectangle 120"/>
            <p:cNvSpPr>
              <a:spLocks noChangeArrowheads="1"/>
            </p:cNvSpPr>
            <p:nvPr/>
          </p:nvSpPr>
          <p:spPr bwMode="auto">
            <a:xfrm>
              <a:off x="2404" y="336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33" name="Rectangle 121"/>
            <p:cNvSpPr>
              <a:spLocks noChangeArrowheads="1"/>
            </p:cNvSpPr>
            <p:nvPr/>
          </p:nvSpPr>
          <p:spPr bwMode="auto">
            <a:xfrm>
              <a:off x="2404" y="360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34" name="Rectangle 122"/>
            <p:cNvSpPr>
              <a:spLocks noChangeArrowheads="1"/>
            </p:cNvSpPr>
            <p:nvPr/>
          </p:nvSpPr>
          <p:spPr bwMode="auto">
            <a:xfrm>
              <a:off x="2164" y="336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35" name="Rectangle 123"/>
            <p:cNvSpPr>
              <a:spLocks noChangeArrowheads="1"/>
            </p:cNvSpPr>
            <p:nvPr/>
          </p:nvSpPr>
          <p:spPr bwMode="auto">
            <a:xfrm>
              <a:off x="2164" y="360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36" name="Rectangle 124"/>
            <p:cNvSpPr>
              <a:spLocks noChangeArrowheads="1"/>
            </p:cNvSpPr>
            <p:nvPr/>
          </p:nvSpPr>
          <p:spPr bwMode="auto">
            <a:xfrm>
              <a:off x="1924" y="336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37" name="Rectangle 125"/>
            <p:cNvSpPr>
              <a:spLocks noChangeArrowheads="1"/>
            </p:cNvSpPr>
            <p:nvPr/>
          </p:nvSpPr>
          <p:spPr bwMode="auto">
            <a:xfrm>
              <a:off x="1924" y="360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38" name="Rectangle 126"/>
            <p:cNvSpPr>
              <a:spLocks noChangeArrowheads="1"/>
            </p:cNvSpPr>
            <p:nvPr/>
          </p:nvSpPr>
          <p:spPr bwMode="auto">
            <a:xfrm>
              <a:off x="1684" y="336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39" name="Rectangle 127"/>
            <p:cNvSpPr>
              <a:spLocks noChangeArrowheads="1"/>
            </p:cNvSpPr>
            <p:nvPr/>
          </p:nvSpPr>
          <p:spPr bwMode="auto">
            <a:xfrm>
              <a:off x="1684" y="3604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040" name="Text Box 128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371600" y="6172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4" action="ppaction://hlinkfile"/>
              </a:rPr>
              <a:t>PerTable Movie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2067-B4B1-2949-AC55-DFE76496960F}" type="slidenum">
              <a:rPr lang="en-US"/>
              <a:pPr/>
              <a:t>21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/>
              <a:t>Metals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6248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solids at room temperature, except Hg</a:t>
            </a:r>
          </a:p>
          <a:p>
            <a:pPr>
              <a:lnSpc>
                <a:spcPct val="90000"/>
              </a:lnSpc>
            </a:pPr>
            <a:r>
              <a:rPr lang="en-US" sz="2800"/>
              <a:t>shiny</a:t>
            </a:r>
          </a:p>
          <a:p>
            <a:pPr>
              <a:lnSpc>
                <a:spcPct val="90000"/>
              </a:lnSpc>
            </a:pPr>
            <a:r>
              <a:rPr lang="en-US" sz="2800"/>
              <a:t>conduct heat</a:t>
            </a:r>
          </a:p>
          <a:p>
            <a:pPr>
              <a:lnSpc>
                <a:spcPct val="90000"/>
              </a:lnSpc>
            </a:pPr>
            <a:r>
              <a:rPr lang="en-US" sz="2800"/>
              <a:t>conduct electricity</a:t>
            </a:r>
          </a:p>
          <a:p>
            <a:pPr>
              <a:lnSpc>
                <a:spcPct val="90000"/>
              </a:lnSpc>
            </a:pPr>
            <a:r>
              <a:rPr lang="en-US" sz="2800"/>
              <a:t>malleable</a:t>
            </a:r>
          </a:p>
          <a:p>
            <a:pPr>
              <a:lnSpc>
                <a:spcPct val="90000"/>
              </a:lnSpc>
            </a:pPr>
            <a:r>
              <a:rPr lang="en-US" sz="2800"/>
              <a:t>ductile</a:t>
            </a:r>
          </a:p>
          <a:p>
            <a:pPr>
              <a:lnSpc>
                <a:spcPct val="90000"/>
              </a:lnSpc>
            </a:pPr>
            <a:r>
              <a:rPr lang="en-US" sz="2800"/>
              <a:t>about 75% of the elements are metals</a:t>
            </a:r>
          </a:p>
          <a:p>
            <a:pPr>
              <a:lnSpc>
                <a:spcPct val="90000"/>
              </a:lnSpc>
            </a:pPr>
            <a:r>
              <a:rPr lang="en-US" sz="2800"/>
              <a:t>lower left on the table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40973" name="Picture 13" descr="mercu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609600"/>
            <a:ext cx="2724150" cy="2819400"/>
          </a:xfrm>
          <a:prstGeom prst="rect">
            <a:avLst/>
          </a:prstGeom>
          <a:noFill/>
        </p:spPr>
      </p:pic>
      <p:pic>
        <p:nvPicPr>
          <p:cNvPr id="40974" name="Picture 14" descr="sodium slice"/>
          <p:cNvPicPr>
            <a:picLocks noChangeAspect="1" noChangeArrowheads="1"/>
          </p:cNvPicPr>
          <p:nvPr/>
        </p:nvPicPr>
        <p:blipFill>
          <a:blip r:embed="rId3" cstate="print"/>
          <a:srcRect l="7692" b="17500"/>
          <a:stretch>
            <a:fillRect/>
          </a:stretch>
        </p:blipFill>
        <p:spPr bwMode="auto">
          <a:xfrm>
            <a:off x="6610350" y="3429000"/>
            <a:ext cx="22860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B9A-415A-424C-A465-1302EA3E8C83}" type="slidenum">
              <a:rPr lang="en-US"/>
              <a:pPr/>
              <a:t>22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838200"/>
          </a:xfrm>
        </p:spPr>
        <p:txBody>
          <a:bodyPr/>
          <a:lstStyle/>
          <a:p>
            <a:r>
              <a:rPr lang="en-US"/>
              <a:t>Nonmetals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5486400" cy="2895600"/>
          </a:xfrm>
        </p:spPr>
        <p:txBody>
          <a:bodyPr/>
          <a:lstStyle/>
          <a:p>
            <a:r>
              <a:rPr lang="en-US" sz="2800"/>
              <a:t>found in all 3 states</a:t>
            </a:r>
          </a:p>
          <a:p>
            <a:r>
              <a:rPr lang="en-US" sz="2800"/>
              <a:t>poor conductors of heat</a:t>
            </a:r>
          </a:p>
          <a:p>
            <a:r>
              <a:rPr lang="en-US" sz="2800"/>
              <a:t>poor conductors of electricity</a:t>
            </a:r>
          </a:p>
          <a:p>
            <a:r>
              <a:rPr lang="en-US" sz="2800"/>
              <a:t>solids are brittle</a:t>
            </a:r>
          </a:p>
          <a:p>
            <a:r>
              <a:rPr lang="en-US" sz="2800"/>
              <a:t>upper right on the table</a:t>
            </a:r>
          </a:p>
          <a:p>
            <a:pPr lvl="1">
              <a:buFont typeface="Wingdings" pitchFamily="-110" charset="2"/>
              <a:buNone/>
            </a:pPr>
            <a:endParaRPr lang="en-US"/>
          </a:p>
          <a:p>
            <a:endParaRPr lang="en-US" sz="2800"/>
          </a:p>
        </p:txBody>
      </p:sp>
      <p:pic>
        <p:nvPicPr>
          <p:cNvPr id="41995" name="Picture 11" descr="chlorine fla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905000"/>
            <a:ext cx="2230438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700C-20D6-9544-B46C-97637D8ACA93}" type="slidenum">
              <a:rPr lang="en-US"/>
              <a:pPr/>
              <a:t>23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/>
              <a:t>Metalloids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3886200" cy="4572000"/>
          </a:xfrm>
        </p:spPr>
        <p:txBody>
          <a:bodyPr/>
          <a:lstStyle/>
          <a:p>
            <a:r>
              <a:rPr lang="en-US"/>
              <a:t>show properties of metals and some of nonmetals</a:t>
            </a:r>
          </a:p>
          <a:p>
            <a:r>
              <a:rPr lang="en-US"/>
              <a:t>also known as semiconductors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181600" y="4114800"/>
            <a:ext cx="34305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Properties of Silicon</a:t>
            </a:r>
          </a:p>
          <a:p>
            <a:pPr algn="ctr"/>
            <a:r>
              <a:rPr lang="en-US"/>
              <a:t>shiny</a:t>
            </a:r>
          </a:p>
          <a:p>
            <a:pPr algn="ctr"/>
            <a:r>
              <a:rPr lang="en-US"/>
              <a:t>conducts electricity</a:t>
            </a:r>
          </a:p>
          <a:p>
            <a:pPr algn="ctr"/>
            <a:r>
              <a:rPr lang="en-US"/>
              <a:t>does not conduct heat well</a:t>
            </a:r>
          </a:p>
          <a:p>
            <a:pPr algn="ctr"/>
            <a:r>
              <a:rPr lang="en-US"/>
              <a:t>brittle</a:t>
            </a:r>
          </a:p>
        </p:txBody>
      </p:sp>
      <p:pic>
        <p:nvPicPr>
          <p:cNvPr id="43015" name="Picture 7" descr="Si waf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0"/>
            <a:ext cx="3352800" cy="25273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3A07-F2E7-9542-90E3-E05A76A27AED}" type="slidenum">
              <a:rPr lang="en-US"/>
              <a:pPr/>
              <a:t>24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The Modern Periodic Table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23622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Elements with similar chemical and physical properties are in the same column (</a:t>
            </a:r>
            <a:r>
              <a:rPr lang="en-US" b="1">
                <a:solidFill>
                  <a:schemeClr val="hlink"/>
                </a:solidFill>
              </a:rPr>
              <a:t>Groups</a:t>
            </a:r>
            <a:r>
              <a:rPr lang="en-US"/>
              <a:t> or </a:t>
            </a:r>
            <a:r>
              <a:rPr lang="en-US" b="1">
                <a:solidFill>
                  <a:schemeClr val="hlink"/>
                </a:solidFill>
              </a:rPr>
              <a:t>Families)</a:t>
            </a:r>
          </a:p>
          <a:p>
            <a:r>
              <a:rPr lang="en-US"/>
              <a:t>Rows are called </a:t>
            </a:r>
            <a:r>
              <a:rPr lang="en-US" b="1">
                <a:solidFill>
                  <a:schemeClr val="hlink"/>
                </a:solidFill>
              </a:rPr>
              <a:t>Periods</a:t>
            </a:r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7277-8736-224C-BBC2-AE3B1F9A6969}" type="slidenum">
              <a:rPr lang="en-US"/>
              <a:pPr/>
              <a:t>25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The Modern Periodic Table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1148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Main Group = Representative Elements = ‘A’ groups</a:t>
            </a:r>
          </a:p>
          <a:p>
            <a:r>
              <a:rPr lang="en-US"/>
              <a:t>Transition Elements = ‘B’ groups</a:t>
            </a:r>
          </a:p>
          <a:p>
            <a:r>
              <a:rPr lang="en-US"/>
              <a:t>Bottom rows = Inner Transition Elements = Rare Earth Elements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2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595-813B-1546-B4C5-C1BCAA877139}" type="slidenum">
              <a:rPr lang="en-US"/>
              <a:pPr/>
              <a:t>26</a:t>
            </a:fld>
            <a:endParaRPr lang="en-US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149350" y="4121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673350" y="4121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530350" y="4121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292350" y="4121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911350" y="4121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054350" y="4121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435350" y="4121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816350" y="4121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4578350" y="4121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1149350" y="3740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2673350" y="3740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1530350" y="3740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2292350" y="3740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1911350" y="3740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3054350" y="3740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3435350" y="3740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3816350" y="3740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4197350" y="3740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4578350" y="3740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4959350" y="3740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5340350" y="3740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5721350" y="3740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6102350" y="3740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6483350" y="3740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6864350" y="3740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7245350" y="3740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7626350" y="3740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1149350" y="3359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2673350" y="3359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1530350" y="3359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2292350" y="3359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5" name="Rectangle 33"/>
          <p:cNvSpPr>
            <a:spLocks noChangeArrowheads="1"/>
          </p:cNvSpPr>
          <p:nvPr/>
        </p:nvSpPr>
        <p:spPr bwMode="auto">
          <a:xfrm>
            <a:off x="1911350" y="3359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6" name="Rectangle 34"/>
          <p:cNvSpPr>
            <a:spLocks noChangeArrowheads="1"/>
          </p:cNvSpPr>
          <p:nvPr/>
        </p:nvSpPr>
        <p:spPr bwMode="auto">
          <a:xfrm>
            <a:off x="3054350" y="3359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7" name="Rectangle 35"/>
          <p:cNvSpPr>
            <a:spLocks noChangeArrowheads="1"/>
          </p:cNvSpPr>
          <p:nvPr/>
        </p:nvSpPr>
        <p:spPr bwMode="auto">
          <a:xfrm>
            <a:off x="3435350" y="3359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8" name="Rectangle 36"/>
          <p:cNvSpPr>
            <a:spLocks noChangeArrowheads="1"/>
          </p:cNvSpPr>
          <p:nvPr/>
        </p:nvSpPr>
        <p:spPr bwMode="auto">
          <a:xfrm>
            <a:off x="3816350" y="3359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9" name="Rectangle 37"/>
          <p:cNvSpPr>
            <a:spLocks noChangeArrowheads="1"/>
          </p:cNvSpPr>
          <p:nvPr/>
        </p:nvSpPr>
        <p:spPr bwMode="auto">
          <a:xfrm>
            <a:off x="4197350" y="3359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4578350" y="3359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1" name="Rectangle 39"/>
          <p:cNvSpPr>
            <a:spLocks noChangeArrowheads="1"/>
          </p:cNvSpPr>
          <p:nvPr/>
        </p:nvSpPr>
        <p:spPr bwMode="auto">
          <a:xfrm>
            <a:off x="4959350" y="3359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2" name="Rectangle 40"/>
          <p:cNvSpPr>
            <a:spLocks noChangeArrowheads="1"/>
          </p:cNvSpPr>
          <p:nvPr/>
        </p:nvSpPr>
        <p:spPr bwMode="auto">
          <a:xfrm>
            <a:off x="5340350" y="3359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3" name="Rectangle 41"/>
          <p:cNvSpPr>
            <a:spLocks noChangeArrowheads="1"/>
          </p:cNvSpPr>
          <p:nvPr/>
        </p:nvSpPr>
        <p:spPr bwMode="auto">
          <a:xfrm>
            <a:off x="5721350" y="3359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4" name="Rectangle 42"/>
          <p:cNvSpPr>
            <a:spLocks noChangeArrowheads="1"/>
          </p:cNvSpPr>
          <p:nvPr/>
        </p:nvSpPr>
        <p:spPr bwMode="auto">
          <a:xfrm>
            <a:off x="6102350" y="3359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5" name="Rectangle 43"/>
          <p:cNvSpPr>
            <a:spLocks noChangeArrowheads="1"/>
          </p:cNvSpPr>
          <p:nvPr/>
        </p:nvSpPr>
        <p:spPr bwMode="auto">
          <a:xfrm>
            <a:off x="6483350" y="3359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6" name="Rectangle 44"/>
          <p:cNvSpPr>
            <a:spLocks noChangeArrowheads="1"/>
          </p:cNvSpPr>
          <p:nvPr/>
        </p:nvSpPr>
        <p:spPr bwMode="auto">
          <a:xfrm>
            <a:off x="6864350" y="3359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7" name="Rectangle 45"/>
          <p:cNvSpPr>
            <a:spLocks noChangeArrowheads="1"/>
          </p:cNvSpPr>
          <p:nvPr/>
        </p:nvSpPr>
        <p:spPr bwMode="auto">
          <a:xfrm>
            <a:off x="7245350" y="3359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8" name="Rectangle 46"/>
          <p:cNvSpPr>
            <a:spLocks noChangeArrowheads="1"/>
          </p:cNvSpPr>
          <p:nvPr/>
        </p:nvSpPr>
        <p:spPr bwMode="auto">
          <a:xfrm>
            <a:off x="7626350" y="3359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9" name="Rectangle 47"/>
          <p:cNvSpPr>
            <a:spLocks noChangeArrowheads="1"/>
          </p:cNvSpPr>
          <p:nvPr/>
        </p:nvSpPr>
        <p:spPr bwMode="auto">
          <a:xfrm>
            <a:off x="4197350" y="4121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0" name="Rectangle 48"/>
          <p:cNvSpPr>
            <a:spLocks noChangeArrowheads="1"/>
          </p:cNvSpPr>
          <p:nvPr/>
        </p:nvSpPr>
        <p:spPr bwMode="auto">
          <a:xfrm>
            <a:off x="1149350" y="2978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1" name="Rectangle 49"/>
          <p:cNvSpPr>
            <a:spLocks noChangeArrowheads="1"/>
          </p:cNvSpPr>
          <p:nvPr/>
        </p:nvSpPr>
        <p:spPr bwMode="auto">
          <a:xfrm>
            <a:off x="2673350" y="2978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2" name="Rectangle 50"/>
          <p:cNvSpPr>
            <a:spLocks noChangeArrowheads="1"/>
          </p:cNvSpPr>
          <p:nvPr/>
        </p:nvSpPr>
        <p:spPr bwMode="auto">
          <a:xfrm>
            <a:off x="1530350" y="2978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3" name="Rectangle 51"/>
          <p:cNvSpPr>
            <a:spLocks noChangeArrowheads="1"/>
          </p:cNvSpPr>
          <p:nvPr/>
        </p:nvSpPr>
        <p:spPr bwMode="auto">
          <a:xfrm>
            <a:off x="2292350" y="2978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4" name="Rectangle 52"/>
          <p:cNvSpPr>
            <a:spLocks noChangeArrowheads="1"/>
          </p:cNvSpPr>
          <p:nvPr/>
        </p:nvSpPr>
        <p:spPr bwMode="auto">
          <a:xfrm>
            <a:off x="1911350" y="2978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5" name="Rectangle 53"/>
          <p:cNvSpPr>
            <a:spLocks noChangeArrowheads="1"/>
          </p:cNvSpPr>
          <p:nvPr/>
        </p:nvSpPr>
        <p:spPr bwMode="auto">
          <a:xfrm>
            <a:off x="3054350" y="2978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6" name="Rectangle 54"/>
          <p:cNvSpPr>
            <a:spLocks noChangeArrowheads="1"/>
          </p:cNvSpPr>
          <p:nvPr/>
        </p:nvSpPr>
        <p:spPr bwMode="auto">
          <a:xfrm>
            <a:off x="3435350" y="2978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7" name="Rectangle 55"/>
          <p:cNvSpPr>
            <a:spLocks noChangeArrowheads="1"/>
          </p:cNvSpPr>
          <p:nvPr/>
        </p:nvSpPr>
        <p:spPr bwMode="auto">
          <a:xfrm>
            <a:off x="3816350" y="2978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8" name="Rectangle 56"/>
          <p:cNvSpPr>
            <a:spLocks noChangeArrowheads="1"/>
          </p:cNvSpPr>
          <p:nvPr/>
        </p:nvSpPr>
        <p:spPr bwMode="auto">
          <a:xfrm>
            <a:off x="4197350" y="2978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9" name="Rectangle 57"/>
          <p:cNvSpPr>
            <a:spLocks noChangeArrowheads="1"/>
          </p:cNvSpPr>
          <p:nvPr/>
        </p:nvSpPr>
        <p:spPr bwMode="auto">
          <a:xfrm>
            <a:off x="4578350" y="2978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0" name="Rectangle 58"/>
          <p:cNvSpPr>
            <a:spLocks noChangeArrowheads="1"/>
          </p:cNvSpPr>
          <p:nvPr/>
        </p:nvSpPr>
        <p:spPr bwMode="auto">
          <a:xfrm>
            <a:off x="4959350" y="2978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1" name="Rectangle 59"/>
          <p:cNvSpPr>
            <a:spLocks noChangeArrowheads="1"/>
          </p:cNvSpPr>
          <p:nvPr/>
        </p:nvSpPr>
        <p:spPr bwMode="auto">
          <a:xfrm>
            <a:off x="5340350" y="2978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2" name="Rectangle 60"/>
          <p:cNvSpPr>
            <a:spLocks noChangeArrowheads="1"/>
          </p:cNvSpPr>
          <p:nvPr/>
        </p:nvSpPr>
        <p:spPr bwMode="auto">
          <a:xfrm>
            <a:off x="5721350" y="2978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3" name="Rectangle 61"/>
          <p:cNvSpPr>
            <a:spLocks noChangeArrowheads="1"/>
          </p:cNvSpPr>
          <p:nvPr/>
        </p:nvSpPr>
        <p:spPr bwMode="auto">
          <a:xfrm>
            <a:off x="6102350" y="2978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4" name="Rectangle 62"/>
          <p:cNvSpPr>
            <a:spLocks noChangeArrowheads="1"/>
          </p:cNvSpPr>
          <p:nvPr/>
        </p:nvSpPr>
        <p:spPr bwMode="auto">
          <a:xfrm>
            <a:off x="6483350" y="2978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5" name="Rectangle 63"/>
          <p:cNvSpPr>
            <a:spLocks noChangeArrowheads="1"/>
          </p:cNvSpPr>
          <p:nvPr/>
        </p:nvSpPr>
        <p:spPr bwMode="auto">
          <a:xfrm>
            <a:off x="6864350" y="2978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6" name="Rectangle 64"/>
          <p:cNvSpPr>
            <a:spLocks noChangeArrowheads="1"/>
          </p:cNvSpPr>
          <p:nvPr/>
        </p:nvSpPr>
        <p:spPr bwMode="auto">
          <a:xfrm>
            <a:off x="7245350" y="2978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7" name="Rectangle 65"/>
          <p:cNvSpPr>
            <a:spLocks noChangeArrowheads="1"/>
          </p:cNvSpPr>
          <p:nvPr/>
        </p:nvSpPr>
        <p:spPr bwMode="auto">
          <a:xfrm>
            <a:off x="7626350" y="2978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8" name="Rectangle 66"/>
          <p:cNvSpPr>
            <a:spLocks noChangeArrowheads="1"/>
          </p:cNvSpPr>
          <p:nvPr/>
        </p:nvSpPr>
        <p:spPr bwMode="auto">
          <a:xfrm>
            <a:off x="1149350" y="2597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9" name="Rectangle 67"/>
          <p:cNvSpPr>
            <a:spLocks noChangeArrowheads="1"/>
          </p:cNvSpPr>
          <p:nvPr/>
        </p:nvSpPr>
        <p:spPr bwMode="auto">
          <a:xfrm>
            <a:off x="1530350" y="2597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0" name="Rectangle 68"/>
          <p:cNvSpPr>
            <a:spLocks noChangeArrowheads="1"/>
          </p:cNvSpPr>
          <p:nvPr/>
        </p:nvSpPr>
        <p:spPr bwMode="auto">
          <a:xfrm>
            <a:off x="5721350" y="2597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1" name="Rectangle 69"/>
          <p:cNvSpPr>
            <a:spLocks noChangeArrowheads="1"/>
          </p:cNvSpPr>
          <p:nvPr/>
        </p:nvSpPr>
        <p:spPr bwMode="auto">
          <a:xfrm>
            <a:off x="6102350" y="2597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2" name="Rectangle 70"/>
          <p:cNvSpPr>
            <a:spLocks noChangeArrowheads="1"/>
          </p:cNvSpPr>
          <p:nvPr/>
        </p:nvSpPr>
        <p:spPr bwMode="auto">
          <a:xfrm>
            <a:off x="6483350" y="2597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3" name="Rectangle 71"/>
          <p:cNvSpPr>
            <a:spLocks noChangeArrowheads="1"/>
          </p:cNvSpPr>
          <p:nvPr/>
        </p:nvSpPr>
        <p:spPr bwMode="auto">
          <a:xfrm>
            <a:off x="6864350" y="2597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4" name="Rectangle 72"/>
          <p:cNvSpPr>
            <a:spLocks noChangeArrowheads="1"/>
          </p:cNvSpPr>
          <p:nvPr/>
        </p:nvSpPr>
        <p:spPr bwMode="auto">
          <a:xfrm>
            <a:off x="7245350" y="2597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5" name="Rectangle 73"/>
          <p:cNvSpPr>
            <a:spLocks noChangeArrowheads="1"/>
          </p:cNvSpPr>
          <p:nvPr/>
        </p:nvSpPr>
        <p:spPr bwMode="auto">
          <a:xfrm>
            <a:off x="7626350" y="2597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6" name="Rectangle 74"/>
          <p:cNvSpPr>
            <a:spLocks noChangeArrowheads="1"/>
          </p:cNvSpPr>
          <p:nvPr/>
        </p:nvSpPr>
        <p:spPr bwMode="auto">
          <a:xfrm>
            <a:off x="1143000" y="220980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7" name="Rectangle 75"/>
          <p:cNvSpPr>
            <a:spLocks noChangeArrowheads="1"/>
          </p:cNvSpPr>
          <p:nvPr/>
        </p:nvSpPr>
        <p:spPr bwMode="auto">
          <a:xfrm>
            <a:off x="1530350" y="2216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8" name="Rectangle 76"/>
          <p:cNvSpPr>
            <a:spLocks noChangeArrowheads="1"/>
          </p:cNvSpPr>
          <p:nvPr/>
        </p:nvSpPr>
        <p:spPr bwMode="auto">
          <a:xfrm>
            <a:off x="5721350" y="2216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9" name="Rectangle 77"/>
          <p:cNvSpPr>
            <a:spLocks noChangeArrowheads="1"/>
          </p:cNvSpPr>
          <p:nvPr/>
        </p:nvSpPr>
        <p:spPr bwMode="auto">
          <a:xfrm>
            <a:off x="6102350" y="2216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50" name="Rectangle 78"/>
          <p:cNvSpPr>
            <a:spLocks noChangeArrowheads="1"/>
          </p:cNvSpPr>
          <p:nvPr/>
        </p:nvSpPr>
        <p:spPr bwMode="auto">
          <a:xfrm>
            <a:off x="6483350" y="2216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51" name="Rectangle 79"/>
          <p:cNvSpPr>
            <a:spLocks noChangeArrowheads="1"/>
          </p:cNvSpPr>
          <p:nvPr/>
        </p:nvSpPr>
        <p:spPr bwMode="auto">
          <a:xfrm>
            <a:off x="6864350" y="2216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52" name="Rectangle 80"/>
          <p:cNvSpPr>
            <a:spLocks noChangeArrowheads="1"/>
          </p:cNvSpPr>
          <p:nvPr/>
        </p:nvSpPr>
        <p:spPr bwMode="auto">
          <a:xfrm>
            <a:off x="7245350" y="2216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53" name="Rectangle 81"/>
          <p:cNvSpPr>
            <a:spLocks noChangeArrowheads="1"/>
          </p:cNvSpPr>
          <p:nvPr/>
        </p:nvSpPr>
        <p:spPr bwMode="auto">
          <a:xfrm>
            <a:off x="7626350" y="2216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54" name="Rectangle 82"/>
          <p:cNvSpPr>
            <a:spLocks noChangeArrowheads="1"/>
          </p:cNvSpPr>
          <p:nvPr/>
        </p:nvSpPr>
        <p:spPr bwMode="auto">
          <a:xfrm>
            <a:off x="4502150" y="5111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55" name="Rectangle 83"/>
          <p:cNvSpPr>
            <a:spLocks noChangeArrowheads="1"/>
          </p:cNvSpPr>
          <p:nvPr/>
        </p:nvSpPr>
        <p:spPr bwMode="auto">
          <a:xfrm>
            <a:off x="4883150" y="5111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56" name="Rectangle 84"/>
          <p:cNvSpPr>
            <a:spLocks noChangeArrowheads="1"/>
          </p:cNvSpPr>
          <p:nvPr/>
        </p:nvSpPr>
        <p:spPr bwMode="auto">
          <a:xfrm>
            <a:off x="5264150" y="5111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57" name="Rectangle 85"/>
          <p:cNvSpPr>
            <a:spLocks noChangeArrowheads="1"/>
          </p:cNvSpPr>
          <p:nvPr/>
        </p:nvSpPr>
        <p:spPr bwMode="auto">
          <a:xfrm>
            <a:off x="5645150" y="5111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58" name="Rectangle 86"/>
          <p:cNvSpPr>
            <a:spLocks noChangeArrowheads="1"/>
          </p:cNvSpPr>
          <p:nvPr/>
        </p:nvSpPr>
        <p:spPr bwMode="auto">
          <a:xfrm>
            <a:off x="6026150" y="5111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59" name="Rectangle 87"/>
          <p:cNvSpPr>
            <a:spLocks noChangeArrowheads="1"/>
          </p:cNvSpPr>
          <p:nvPr/>
        </p:nvSpPr>
        <p:spPr bwMode="auto">
          <a:xfrm>
            <a:off x="6407150" y="5111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60" name="Rectangle 88"/>
          <p:cNvSpPr>
            <a:spLocks noChangeArrowheads="1"/>
          </p:cNvSpPr>
          <p:nvPr/>
        </p:nvSpPr>
        <p:spPr bwMode="auto">
          <a:xfrm>
            <a:off x="6788150" y="5111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61" name="Rectangle 89"/>
          <p:cNvSpPr>
            <a:spLocks noChangeArrowheads="1"/>
          </p:cNvSpPr>
          <p:nvPr/>
        </p:nvSpPr>
        <p:spPr bwMode="auto">
          <a:xfrm>
            <a:off x="7169150" y="5111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62" name="Rectangle 90"/>
          <p:cNvSpPr>
            <a:spLocks noChangeArrowheads="1"/>
          </p:cNvSpPr>
          <p:nvPr/>
        </p:nvSpPr>
        <p:spPr bwMode="auto">
          <a:xfrm>
            <a:off x="7550150" y="5111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63" name="Rectangle 91"/>
          <p:cNvSpPr>
            <a:spLocks noChangeArrowheads="1"/>
          </p:cNvSpPr>
          <p:nvPr/>
        </p:nvSpPr>
        <p:spPr bwMode="auto">
          <a:xfrm>
            <a:off x="7931150" y="5111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64" name="Rectangle 92"/>
          <p:cNvSpPr>
            <a:spLocks noChangeArrowheads="1"/>
          </p:cNvSpPr>
          <p:nvPr/>
        </p:nvSpPr>
        <p:spPr bwMode="auto">
          <a:xfrm>
            <a:off x="4502150" y="5492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65" name="Rectangle 93"/>
          <p:cNvSpPr>
            <a:spLocks noChangeArrowheads="1"/>
          </p:cNvSpPr>
          <p:nvPr/>
        </p:nvSpPr>
        <p:spPr bwMode="auto">
          <a:xfrm>
            <a:off x="4883150" y="5492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66" name="Rectangle 94"/>
          <p:cNvSpPr>
            <a:spLocks noChangeArrowheads="1"/>
          </p:cNvSpPr>
          <p:nvPr/>
        </p:nvSpPr>
        <p:spPr bwMode="auto">
          <a:xfrm>
            <a:off x="5264150" y="5492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67" name="Rectangle 95"/>
          <p:cNvSpPr>
            <a:spLocks noChangeArrowheads="1"/>
          </p:cNvSpPr>
          <p:nvPr/>
        </p:nvSpPr>
        <p:spPr bwMode="auto">
          <a:xfrm>
            <a:off x="5645150" y="5492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68" name="Rectangle 96"/>
          <p:cNvSpPr>
            <a:spLocks noChangeArrowheads="1"/>
          </p:cNvSpPr>
          <p:nvPr/>
        </p:nvSpPr>
        <p:spPr bwMode="auto">
          <a:xfrm>
            <a:off x="6026150" y="5492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69" name="Rectangle 97"/>
          <p:cNvSpPr>
            <a:spLocks noChangeArrowheads="1"/>
          </p:cNvSpPr>
          <p:nvPr/>
        </p:nvSpPr>
        <p:spPr bwMode="auto">
          <a:xfrm>
            <a:off x="6407150" y="5492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70" name="Rectangle 98"/>
          <p:cNvSpPr>
            <a:spLocks noChangeArrowheads="1"/>
          </p:cNvSpPr>
          <p:nvPr/>
        </p:nvSpPr>
        <p:spPr bwMode="auto">
          <a:xfrm>
            <a:off x="6788150" y="5492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71" name="Rectangle 99"/>
          <p:cNvSpPr>
            <a:spLocks noChangeArrowheads="1"/>
          </p:cNvSpPr>
          <p:nvPr/>
        </p:nvSpPr>
        <p:spPr bwMode="auto">
          <a:xfrm>
            <a:off x="7169150" y="5492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72" name="Rectangle 100"/>
          <p:cNvSpPr>
            <a:spLocks noChangeArrowheads="1"/>
          </p:cNvSpPr>
          <p:nvPr/>
        </p:nvSpPr>
        <p:spPr bwMode="auto">
          <a:xfrm>
            <a:off x="7550150" y="5492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73" name="Rectangle 101"/>
          <p:cNvSpPr>
            <a:spLocks noChangeArrowheads="1"/>
          </p:cNvSpPr>
          <p:nvPr/>
        </p:nvSpPr>
        <p:spPr bwMode="auto">
          <a:xfrm>
            <a:off x="7931150" y="5492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74" name="Rectangle 102"/>
          <p:cNvSpPr>
            <a:spLocks noChangeArrowheads="1"/>
          </p:cNvSpPr>
          <p:nvPr/>
        </p:nvSpPr>
        <p:spPr bwMode="auto">
          <a:xfrm>
            <a:off x="7626350" y="1835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75" name="Rectangle 103"/>
          <p:cNvSpPr>
            <a:spLocks noChangeArrowheads="1"/>
          </p:cNvSpPr>
          <p:nvPr/>
        </p:nvSpPr>
        <p:spPr bwMode="auto">
          <a:xfrm>
            <a:off x="1149350" y="18351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76" name="Line 104"/>
          <p:cNvSpPr>
            <a:spLocks noChangeShapeType="1"/>
          </p:cNvSpPr>
          <p:nvPr/>
        </p:nvSpPr>
        <p:spPr bwMode="auto">
          <a:xfrm>
            <a:off x="5753100" y="2590800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77" name="Line 105"/>
          <p:cNvSpPr>
            <a:spLocks noChangeShapeType="1"/>
          </p:cNvSpPr>
          <p:nvPr/>
        </p:nvSpPr>
        <p:spPr bwMode="auto">
          <a:xfrm>
            <a:off x="6096000" y="2628900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78" name="Line 106"/>
          <p:cNvSpPr>
            <a:spLocks noChangeShapeType="1"/>
          </p:cNvSpPr>
          <p:nvPr/>
        </p:nvSpPr>
        <p:spPr bwMode="auto">
          <a:xfrm>
            <a:off x="6134100" y="2971800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79" name="Line 107"/>
          <p:cNvSpPr>
            <a:spLocks noChangeShapeType="1"/>
          </p:cNvSpPr>
          <p:nvPr/>
        </p:nvSpPr>
        <p:spPr bwMode="auto">
          <a:xfrm>
            <a:off x="6477000" y="3009900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80" name="Line 108"/>
          <p:cNvSpPr>
            <a:spLocks noChangeShapeType="1"/>
          </p:cNvSpPr>
          <p:nvPr/>
        </p:nvSpPr>
        <p:spPr bwMode="auto">
          <a:xfrm>
            <a:off x="6515100" y="3352800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81" name="Line 109"/>
          <p:cNvSpPr>
            <a:spLocks noChangeShapeType="1"/>
          </p:cNvSpPr>
          <p:nvPr/>
        </p:nvSpPr>
        <p:spPr bwMode="auto">
          <a:xfrm>
            <a:off x="6858000" y="3390900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82" name="Line 110"/>
          <p:cNvSpPr>
            <a:spLocks noChangeShapeType="1"/>
          </p:cNvSpPr>
          <p:nvPr/>
        </p:nvSpPr>
        <p:spPr bwMode="auto">
          <a:xfrm>
            <a:off x="6896100" y="3733800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83" name="Line 111"/>
          <p:cNvSpPr>
            <a:spLocks noChangeShapeType="1"/>
          </p:cNvSpPr>
          <p:nvPr/>
        </p:nvSpPr>
        <p:spPr bwMode="auto">
          <a:xfrm>
            <a:off x="7239000" y="3771900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996950" y="100013"/>
            <a:ext cx="3341688" cy="1520825"/>
            <a:chOff x="628" y="63"/>
            <a:chExt cx="2105" cy="958"/>
          </a:xfrm>
        </p:grpSpPr>
        <p:sp>
          <p:nvSpPr>
            <p:cNvPr id="54385" name="Rectangle 113"/>
            <p:cNvSpPr>
              <a:spLocks noChangeArrowheads="1"/>
            </p:cNvSpPr>
            <p:nvPr/>
          </p:nvSpPr>
          <p:spPr bwMode="auto">
            <a:xfrm>
              <a:off x="628" y="76"/>
              <a:ext cx="232" cy="232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6" name="Rectangle 114"/>
            <p:cNvSpPr>
              <a:spLocks noChangeArrowheads="1"/>
            </p:cNvSpPr>
            <p:nvPr/>
          </p:nvSpPr>
          <p:spPr bwMode="auto">
            <a:xfrm>
              <a:off x="951" y="63"/>
              <a:ext cx="131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Librarian" charset="0"/>
                </a:rPr>
                <a:t>= Alkali Metals</a:t>
              </a:r>
            </a:p>
          </p:txBody>
        </p:sp>
        <p:sp>
          <p:nvSpPr>
            <p:cNvPr id="54387" name="Rectangle 115"/>
            <p:cNvSpPr>
              <a:spLocks noChangeArrowheads="1"/>
            </p:cNvSpPr>
            <p:nvPr/>
          </p:nvSpPr>
          <p:spPr bwMode="auto">
            <a:xfrm>
              <a:off x="628" y="412"/>
              <a:ext cx="232" cy="232"/>
            </a:xfrm>
            <a:prstGeom prst="rect">
              <a:avLst/>
            </a:prstGeom>
            <a:solidFill>
              <a:srgbClr val="E9D38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8" name="Rectangle 116"/>
            <p:cNvSpPr>
              <a:spLocks noChangeArrowheads="1"/>
            </p:cNvSpPr>
            <p:nvPr/>
          </p:nvSpPr>
          <p:spPr bwMode="auto">
            <a:xfrm>
              <a:off x="951" y="399"/>
              <a:ext cx="178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Librarian" charset="0"/>
                </a:rPr>
                <a:t>= Alkali Earth Metals</a:t>
              </a:r>
            </a:p>
          </p:txBody>
        </p:sp>
        <p:sp>
          <p:nvSpPr>
            <p:cNvPr id="54389" name="Rectangle 117"/>
            <p:cNvSpPr>
              <a:spLocks noChangeArrowheads="1"/>
            </p:cNvSpPr>
            <p:nvPr/>
          </p:nvSpPr>
          <p:spPr bwMode="auto">
            <a:xfrm>
              <a:off x="628" y="748"/>
              <a:ext cx="232" cy="23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90" name="Rectangle 118"/>
            <p:cNvSpPr>
              <a:spLocks noChangeArrowheads="1"/>
            </p:cNvSpPr>
            <p:nvPr/>
          </p:nvSpPr>
          <p:spPr bwMode="auto">
            <a:xfrm>
              <a:off x="951" y="735"/>
              <a:ext cx="124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Librarian" charset="0"/>
                </a:rPr>
                <a:t>= Noble Gases</a:t>
              </a:r>
            </a:p>
          </p:txBody>
        </p:sp>
      </p:grpSp>
      <p:sp>
        <p:nvSpPr>
          <p:cNvPr id="54391" name="Rectangle 119"/>
          <p:cNvSpPr>
            <a:spLocks noChangeArrowheads="1"/>
          </p:cNvSpPr>
          <p:nvPr/>
        </p:nvSpPr>
        <p:spPr bwMode="auto">
          <a:xfrm>
            <a:off x="4959350" y="120650"/>
            <a:ext cx="368300" cy="368300"/>
          </a:xfrm>
          <a:prstGeom prst="rect">
            <a:avLst/>
          </a:prstGeom>
          <a:solidFill>
            <a:srgbClr val="F95AB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92" name="Rectangle 120"/>
          <p:cNvSpPr>
            <a:spLocks noChangeArrowheads="1"/>
          </p:cNvSpPr>
          <p:nvPr/>
        </p:nvSpPr>
        <p:spPr bwMode="auto">
          <a:xfrm>
            <a:off x="5472113" y="100013"/>
            <a:ext cx="1579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>
                <a:latin typeface="Librarian" charset="0"/>
              </a:rPr>
              <a:t>= Halogens</a:t>
            </a:r>
          </a:p>
        </p:txBody>
      </p:sp>
      <p:sp>
        <p:nvSpPr>
          <p:cNvPr id="54393" name="Rectangle 121"/>
          <p:cNvSpPr>
            <a:spLocks noChangeArrowheads="1"/>
          </p:cNvSpPr>
          <p:nvPr/>
        </p:nvSpPr>
        <p:spPr bwMode="auto">
          <a:xfrm>
            <a:off x="4959350" y="654050"/>
            <a:ext cx="368300" cy="368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94" name="Rectangle 122"/>
          <p:cNvSpPr>
            <a:spLocks noChangeArrowheads="1"/>
          </p:cNvSpPr>
          <p:nvPr/>
        </p:nvSpPr>
        <p:spPr bwMode="auto">
          <a:xfrm>
            <a:off x="5472113" y="633413"/>
            <a:ext cx="19161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>
                <a:latin typeface="Librarian" charset="0"/>
              </a:rPr>
              <a:t>= Lanthanides</a:t>
            </a:r>
          </a:p>
        </p:txBody>
      </p:sp>
      <p:sp>
        <p:nvSpPr>
          <p:cNvPr id="54395" name="Rectangle 123"/>
          <p:cNvSpPr>
            <a:spLocks noChangeArrowheads="1"/>
          </p:cNvSpPr>
          <p:nvPr/>
        </p:nvSpPr>
        <p:spPr bwMode="auto">
          <a:xfrm>
            <a:off x="4959350" y="1187450"/>
            <a:ext cx="368300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96" name="Rectangle 124"/>
          <p:cNvSpPr>
            <a:spLocks noChangeArrowheads="1"/>
          </p:cNvSpPr>
          <p:nvPr/>
        </p:nvSpPr>
        <p:spPr bwMode="auto">
          <a:xfrm>
            <a:off x="5472113" y="1166813"/>
            <a:ext cx="15954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>
                <a:latin typeface="Librarian" charset="0"/>
              </a:rPr>
              <a:t>= Actinides</a:t>
            </a:r>
          </a:p>
        </p:txBody>
      </p: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2216150" y="1814513"/>
            <a:ext cx="3021013" cy="454025"/>
            <a:chOff x="1396" y="1143"/>
            <a:chExt cx="1903" cy="286"/>
          </a:xfrm>
        </p:grpSpPr>
        <p:sp>
          <p:nvSpPr>
            <p:cNvPr id="54398" name="Rectangle 126"/>
            <p:cNvSpPr>
              <a:spLocks noChangeArrowheads="1"/>
            </p:cNvSpPr>
            <p:nvPr/>
          </p:nvSpPr>
          <p:spPr bwMode="auto">
            <a:xfrm>
              <a:off x="1671" y="1143"/>
              <a:ext cx="16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Librarian" charset="0"/>
                </a:rPr>
                <a:t>= Transition Metals</a:t>
              </a:r>
            </a:p>
          </p:txBody>
        </p:sp>
        <p:sp>
          <p:nvSpPr>
            <p:cNvPr id="54399" name="Rectangle 127"/>
            <p:cNvSpPr>
              <a:spLocks noChangeArrowheads="1"/>
            </p:cNvSpPr>
            <p:nvPr/>
          </p:nvSpPr>
          <p:spPr bwMode="auto">
            <a:xfrm>
              <a:off x="1396" y="1156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400" name="Rectangle 128"/>
          <p:cNvSpPr>
            <a:spLocks noChangeArrowheads="1"/>
          </p:cNvSpPr>
          <p:nvPr/>
        </p:nvSpPr>
        <p:spPr bwMode="auto">
          <a:xfrm>
            <a:off x="4121150" y="5111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01" name="Rectangle 129"/>
          <p:cNvSpPr>
            <a:spLocks noChangeArrowheads="1"/>
          </p:cNvSpPr>
          <p:nvPr/>
        </p:nvSpPr>
        <p:spPr bwMode="auto">
          <a:xfrm>
            <a:off x="4121150" y="5492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02" name="Rectangle 130"/>
          <p:cNvSpPr>
            <a:spLocks noChangeArrowheads="1"/>
          </p:cNvSpPr>
          <p:nvPr/>
        </p:nvSpPr>
        <p:spPr bwMode="auto">
          <a:xfrm>
            <a:off x="3740150" y="5111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03" name="Rectangle 131"/>
          <p:cNvSpPr>
            <a:spLocks noChangeArrowheads="1"/>
          </p:cNvSpPr>
          <p:nvPr/>
        </p:nvSpPr>
        <p:spPr bwMode="auto">
          <a:xfrm>
            <a:off x="3740150" y="5492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04" name="Rectangle 132"/>
          <p:cNvSpPr>
            <a:spLocks noChangeArrowheads="1"/>
          </p:cNvSpPr>
          <p:nvPr/>
        </p:nvSpPr>
        <p:spPr bwMode="auto">
          <a:xfrm>
            <a:off x="3359150" y="5111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05" name="Rectangle 133"/>
          <p:cNvSpPr>
            <a:spLocks noChangeArrowheads="1"/>
          </p:cNvSpPr>
          <p:nvPr/>
        </p:nvSpPr>
        <p:spPr bwMode="auto">
          <a:xfrm>
            <a:off x="3359150" y="5492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06" name="Rectangle 134"/>
          <p:cNvSpPr>
            <a:spLocks noChangeArrowheads="1"/>
          </p:cNvSpPr>
          <p:nvPr/>
        </p:nvSpPr>
        <p:spPr bwMode="auto">
          <a:xfrm>
            <a:off x="2978150" y="5111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07" name="Rectangle 135"/>
          <p:cNvSpPr>
            <a:spLocks noChangeArrowheads="1"/>
          </p:cNvSpPr>
          <p:nvPr/>
        </p:nvSpPr>
        <p:spPr bwMode="auto">
          <a:xfrm>
            <a:off x="2978150" y="54927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36"/>
          <p:cNvGrpSpPr>
            <a:grpSpLocks/>
          </p:cNvGrpSpPr>
          <p:nvPr/>
        </p:nvGrpSpPr>
        <p:grpSpPr bwMode="auto">
          <a:xfrm>
            <a:off x="1524000" y="2209800"/>
            <a:ext cx="368300" cy="2273300"/>
            <a:chOff x="336" y="1344"/>
            <a:chExt cx="232" cy="1432"/>
          </a:xfrm>
        </p:grpSpPr>
        <p:sp>
          <p:nvSpPr>
            <p:cNvPr id="54409" name="Rectangle 137"/>
            <p:cNvSpPr>
              <a:spLocks noChangeArrowheads="1"/>
            </p:cNvSpPr>
            <p:nvPr/>
          </p:nvSpPr>
          <p:spPr bwMode="auto">
            <a:xfrm>
              <a:off x="336" y="2544"/>
              <a:ext cx="232" cy="23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10" name="Rectangle 138"/>
            <p:cNvSpPr>
              <a:spLocks noChangeArrowheads="1"/>
            </p:cNvSpPr>
            <p:nvPr/>
          </p:nvSpPr>
          <p:spPr bwMode="auto">
            <a:xfrm>
              <a:off x="336" y="2304"/>
              <a:ext cx="232" cy="23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11" name="Rectangle 139"/>
            <p:cNvSpPr>
              <a:spLocks noChangeArrowheads="1"/>
            </p:cNvSpPr>
            <p:nvPr/>
          </p:nvSpPr>
          <p:spPr bwMode="auto">
            <a:xfrm>
              <a:off x="336" y="2064"/>
              <a:ext cx="232" cy="23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12" name="Rectangle 140"/>
            <p:cNvSpPr>
              <a:spLocks noChangeArrowheads="1"/>
            </p:cNvSpPr>
            <p:nvPr/>
          </p:nvSpPr>
          <p:spPr bwMode="auto">
            <a:xfrm>
              <a:off x="336" y="1824"/>
              <a:ext cx="232" cy="23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13" name="Rectangle 141"/>
            <p:cNvSpPr>
              <a:spLocks noChangeArrowheads="1"/>
            </p:cNvSpPr>
            <p:nvPr/>
          </p:nvSpPr>
          <p:spPr bwMode="auto">
            <a:xfrm>
              <a:off x="336" y="1584"/>
              <a:ext cx="232" cy="23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14" name="Rectangle 142"/>
            <p:cNvSpPr>
              <a:spLocks noChangeArrowheads="1"/>
            </p:cNvSpPr>
            <p:nvPr/>
          </p:nvSpPr>
          <p:spPr bwMode="auto">
            <a:xfrm>
              <a:off x="336" y="1344"/>
              <a:ext cx="232" cy="23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3"/>
          <p:cNvGrpSpPr>
            <a:grpSpLocks/>
          </p:cNvGrpSpPr>
          <p:nvPr/>
        </p:nvGrpSpPr>
        <p:grpSpPr bwMode="auto">
          <a:xfrm>
            <a:off x="1143000" y="2209800"/>
            <a:ext cx="368300" cy="2273300"/>
            <a:chOff x="336" y="1344"/>
            <a:chExt cx="232" cy="1432"/>
          </a:xfrm>
        </p:grpSpPr>
        <p:sp>
          <p:nvSpPr>
            <p:cNvPr id="54416" name="Rectangle 144"/>
            <p:cNvSpPr>
              <a:spLocks noChangeArrowheads="1"/>
            </p:cNvSpPr>
            <p:nvPr/>
          </p:nvSpPr>
          <p:spPr bwMode="auto">
            <a:xfrm>
              <a:off x="336" y="2544"/>
              <a:ext cx="232" cy="232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17" name="Rectangle 145"/>
            <p:cNvSpPr>
              <a:spLocks noChangeArrowheads="1"/>
            </p:cNvSpPr>
            <p:nvPr/>
          </p:nvSpPr>
          <p:spPr bwMode="auto">
            <a:xfrm>
              <a:off x="336" y="2304"/>
              <a:ext cx="232" cy="232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18" name="Rectangle 146"/>
            <p:cNvSpPr>
              <a:spLocks noChangeArrowheads="1"/>
            </p:cNvSpPr>
            <p:nvPr/>
          </p:nvSpPr>
          <p:spPr bwMode="auto">
            <a:xfrm>
              <a:off x="336" y="2064"/>
              <a:ext cx="232" cy="232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19" name="Rectangle 147"/>
            <p:cNvSpPr>
              <a:spLocks noChangeArrowheads="1"/>
            </p:cNvSpPr>
            <p:nvPr/>
          </p:nvSpPr>
          <p:spPr bwMode="auto">
            <a:xfrm>
              <a:off x="336" y="1824"/>
              <a:ext cx="232" cy="232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20" name="Rectangle 148"/>
            <p:cNvSpPr>
              <a:spLocks noChangeArrowheads="1"/>
            </p:cNvSpPr>
            <p:nvPr/>
          </p:nvSpPr>
          <p:spPr bwMode="auto">
            <a:xfrm>
              <a:off x="336" y="1584"/>
              <a:ext cx="232" cy="232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21" name="Rectangle 149"/>
            <p:cNvSpPr>
              <a:spLocks noChangeArrowheads="1"/>
            </p:cNvSpPr>
            <p:nvPr/>
          </p:nvSpPr>
          <p:spPr bwMode="auto">
            <a:xfrm>
              <a:off x="336" y="1344"/>
              <a:ext cx="232" cy="232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0"/>
          <p:cNvGrpSpPr>
            <a:grpSpLocks/>
          </p:cNvGrpSpPr>
          <p:nvPr/>
        </p:nvGrpSpPr>
        <p:grpSpPr bwMode="auto">
          <a:xfrm>
            <a:off x="1905000" y="2971800"/>
            <a:ext cx="3797300" cy="1511300"/>
            <a:chOff x="288" y="2928"/>
            <a:chExt cx="2392" cy="952"/>
          </a:xfrm>
        </p:grpSpPr>
        <p:sp>
          <p:nvSpPr>
            <p:cNvPr id="54423" name="Rectangle 151"/>
            <p:cNvSpPr>
              <a:spLocks noChangeArrowheads="1"/>
            </p:cNvSpPr>
            <p:nvPr/>
          </p:nvSpPr>
          <p:spPr bwMode="auto">
            <a:xfrm>
              <a:off x="768" y="364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24" name="Rectangle 152"/>
            <p:cNvSpPr>
              <a:spLocks noChangeArrowheads="1"/>
            </p:cNvSpPr>
            <p:nvPr/>
          </p:nvSpPr>
          <p:spPr bwMode="auto">
            <a:xfrm>
              <a:off x="528" y="364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25" name="Rectangle 153"/>
            <p:cNvSpPr>
              <a:spLocks noChangeArrowheads="1"/>
            </p:cNvSpPr>
            <p:nvPr/>
          </p:nvSpPr>
          <p:spPr bwMode="auto">
            <a:xfrm>
              <a:off x="288" y="364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26" name="Rectangle 154"/>
            <p:cNvSpPr>
              <a:spLocks noChangeArrowheads="1"/>
            </p:cNvSpPr>
            <p:nvPr/>
          </p:nvSpPr>
          <p:spPr bwMode="auto">
            <a:xfrm>
              <a:off x="1008" y="364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27" name="Rectangle 155"/>
            <p:cNvSpPr>
              <a:spLocks noChangeArrowheads="1"/>
            </p:cNvSpPr>
            <p:nvPr/>
          </p:nvSpPr>
          <p:spPr bwMode="auto">
            <a:xfrm>
              <a:off x="1248" y="364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28" name="Rectangle 156"/>
            <p:cNvSpPr>
              <a:spLocks noChangeArrowheads="1"/>
            </p:cNvSpPr>
            <p:nvPr/>
          </p:nvSpPr>
          <p:spPr bwMode="auto">
            <a:xfrm>
              <a:off x="1488" y="364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29" name="Rectangle 157"/>
            <p:cNvSpPr>
              <a:spLocks noChangeArrowheads="1"/>
            </p:cNvSpPr>
            <p:nvPr/>
          </p:nvSpPr>
          <p:spPr bwMode="auto">
            <a:xfrm>
              <a:off x="1968" y="364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30" name="Rectangle 158"/>
            <p:cNvSpPr>
              <a:spLocks noChangeArrowheads="1"/>
            </p:cNvSpPr>
            <p:nvPr/>
          </p:nvSpPr>
          <p:spPr bwMode="auto">
            <a:xfrm>
              <a:off x="768" y="340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31" name="Rectangle 159"/>
            <p:cNvSpPr>
              <a:spLocks noChangeArrowheads="1"/>
            </p:cNvSpPr>
            <p:nvPr/>
          </p:nvSpPr>
          <p:spPr bwMode="auto">
            <a:xfrm>
              <a:off x="528" y="340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32" name="Rectangle 160"/>
            <p:cNvSpPr>
              <a:spLocks noChangeArrowheads="1"/>
            </p:cNvSpPr>
            <p:nvPr/>
          </p:nvSpPr>
          <p:spPr bwMode="auto">
            <a:xfrm>
              <a:off x="288" y="340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33" name="Rectangle 161"/>
            <p:cNvSpPr>
              <a:spLocks noChangeArrowheads="1"/>
            </p:cNvSpPr>
            <p:nvPr/>
          </p:nvSpPr>
          <p:spPr bwMode="auto">
            <a:xfrm>
              <a:off x="1008" y="340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34" name="Rectangle 162"/>
            <p:cNvSpPr>
              <a:spLocks noChangeArrowheads="1"/>
            </p:cNvSpPr>
            <p:nvPr/>
          </p:nvSpPr>
          <p:spPr bwMode="auto">
            <a:xfrm>
              <a:off x="1248" y="340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35" name="Rectangle 163"/>
            <p:cNvSpPr>
              <a:spLocks noChangeArrowheads="1"/>
            </p:cNvSpPr>
            <p:nvPr/>
          </p:nvSpPr>
          <p:spPr bwMode="auto">
            <a:xfrm>
              <a:off x="1488" y="340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36" name="Rectangle 164"/>
            <p:cNvSpPr>
              <a:spLocks noChangeArrowheads="1"/>
            </p:cNvSpPr>
            <p:nvPr/>
          </p:nvSpPr>
          <p:spPr bwMode="auto">
            <a:xfrm>
              <a:off x="1728" y="340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37" name="Rectangle 165"/>
            <p:cNvSpPr>
              <a:spLocks noChangeArrowheads="1"/>
            </p:cNvSpPr>
            <p:nvPr/>
          </p:nvSpPr>
          <p:spPr bwMode="auto">
            <a:xfrm>
              <a:off x="1968" y="340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38" name="Rectangle 166"/>
            <p:cNvSpPr>
              <a:spLocks noChangeArrowheads="1"/>
            </p:cNvSpPr>
            <p:nvPr/>
          </p:nvSpPr>
          <p:spPr bwMode="auto">
            <a:xfrm>
              <a:off x="2208" y="340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39" name="Rectangle 167"/>
            <p:cNvSpPr>
              <a:spLocks noChangeArrowheads="1"/>
            </p:cNvSpPr>
            <p:nvPr/>
          </p:nvSpPr>
          <p:spPr bwMode="auto">
            <a:xfrm>
              <a:off x="2448" y="340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40" name="Rectangle 168"/>
            <p:cNvSpPr>
              <a:spLocks noChangeArrowheads="1"/>
            </p:cNvSpPr>
            <p:nvPr/>
          </p:nvSpPr>
          <p:spPr bwMode="auto">
            <a:xfrm>
              <a:off x="768" y="316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41" name="Rectangle 169"/>
            <p:cNvSpPr>
              <a:spLocks noChangeArrowheads="1"/>
            </p:cNvSpPr>
            <p:nvPr/>
          </p:nvSpPr>
          <p:spPr bwMode="auto">
            <a:xfrm>
              <a:off x="528" y="316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42" name="Rectangle 170"/>
            <p:cNvSpPr>
              <a:spLocks noChangeArrowheads="1"/>
            </p:cNvSpPr>
            <p:nvPr/>
          </p:nvSpPr>
          <p:spPr bwMode="auto">
            <a:xfrm>
              <a:off x="288" y="316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43" name="Rectangle 171"/>
            <p:cNvSpPr>
              <a:spLocks noChangeArrowheads="1"/>
            </p:cNvSpPr>
            <p:nvPr/>
          </p:nvSpPr>
          <p:spPr bwMode="auto">
            <a:xfrm>
              <a:off x="1008" y="316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44" name="Rectangle 172"/>
            <p:cNvSpPr>
              <a:spLocks noChangeArrowheads="1"/>
            </p:cNvSpPr>
            <p:nvPr/>
          </p:nvSpPr>
          <p:spPr bwMode="auto">
            <a:xfrm>
              <a:off x="1248" y="316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45" name="Rectangle 173"/>
            <p:cNvSpPr>
              <a:spLocks noChangeArrowheads="1"/>
            </p:cNvSpPr>
            <p:nvPr/>
          </p:nvSpPr>
          <p:spPr bwMode="auto">
            <a:xfrm>
              <a:off x="1488" y="316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46" name="Rectangle 174"/>
            <p:cNvSpPr>
              <a:spLocks noChangeArrowheads="1"/>
            </p:cNvSpPr>
            <p:nvPr/>
          </p:nvSpPr>
          <p:spPr bwMode="auto">
            <a:xfrm>
              <a:off x="1728" y="316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47" name="Rectangle 175"/>
            <p:cNvSpPr>
              <a:spLocks noChangeArrowheads="1"/>
            </p:cNvSpPr>
            <p:nvPr/>
          </p:nvSpPr>
          <p:spPr bwMode="auto">
            <a:xfrm>
              <a:off x="1968" y="316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48" name="Rectangle 176"/>
            <p:cNvSpPr>
              <a:spLocks noChangeArrowheads="1"/>
            </p:cNvSpPr>
            <p:nvPr/>
          </p:nvSpPr>
          <p:spPr bwMode="auto">
            <a:xfrm>
              <a:off x="2208" y="316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49" name="Rectangle 177"/>
            <p:cNvSpPr>
              <a:spLocks noChangeArrowheads="1"/>
            </p:cNvSpPr>
            <p:nvPr/>
          </p:nvSpPr>
          <p:spPr bwMode="auto">
            <a:xfrm>
              <a:off x="2448" y="316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50" name="Rectangle 178"/>
            <p:cNvSpPr>
              <a:spLocks noChangeArrowheads="1"/>
            </p:cNvSpPr>
            <p:nvPr/>
          </p:nvSpPr>
          <p:spPr bwMode="auto">
            <a:xfrm>
              <a:off x="1728" y="364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51" name="Rectangle 179"/>
            <p:cNvSpPr>
              <a:spLocks noChangeArrowheads="1"/>
            </p:cNvSpPr>
            <p:nvPr/>
          </p:nvSpPr>
          <p:spPr bwMode="auto">
            <a:xfrm>
              <a:off x="768" y="292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52" name="Rectangle 180"/>
            <p:cNvSpPr>
              <a:spLocks noChangeArrowheads="1"/>
            </p:cNvSpPr>
            <p:nvPr/>
          </p:nvSpPr>
          <p:spPr bwMode="auto">
            <a:xfrm>
              <a:off x="528" y="292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53" name="Rectangle 181"/>
            <p:cNvSpPr>
              <a:spLocks noChangeArrowheads="1"/>
            </p:cNvSpPr>
            <p:nvPr/>
          </p:nvSpPr>
          <p:spPr bwMode="auto">
            <a:xfrm>
              <a:off x="288" y="292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54" name="Rectangle 182"/>
            <p:cNvSpPr>
              <a:spLocks noChangeArrowheads="1"/>
            </p:cNvSpPr>
            <p:nvPr/>
          </p:nvSpPr>
          <p:spPr bwMode="auto">
            <a:xfrm>
              <a:off x="1008" y="292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55" name="Rectangle 183"/>
            <p:cNvSpPr>
              <a:spLocks noChangeArrowheads="1"/>
            </p:cNvSpPr>
            <p:nvPr/>
          </p:nvSpPr>
          <p:spPr bwMode="auto">
            <a:xfrm>
              <a:off x="1248" y="292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56" name="Rectangle 184"/>
            <p:cNvSpPr>
              <a:spLocks noChangeArrowheads="1"/>
            </p:cNvSpPr>
            <p:nvPr/>
          </p:nvSpPr>
          <p:spPr bwMode="auto">
            <a:xfrm>
              <a:off x="1488" y="292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57" name="Rectangle 185"/>
            <p:cNvSpPr>
              <a:spLocks noChangeArrowheads="1"/>
            </p:cNvSpPr>
            <p:nvPr/>
          </p:nvSpPr>
          <p:spPr bwMode="auto">
            <a:xfrm>
              <a:off x="1728" y="292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58" name="Rectangle 186"/>
            <p:cNvSpPr>
              <a:spLocks noChangeArrowheads="1"/>
            </p:cNvSpPr>
            <p:nvPr/>
          </p:nvSpPr>
          <p:spPr bwMode="auto">
            <a:xfrm>
              <a:off x="1968" y="292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59" name="Rectangle 187"/>
            <p:cNvSpPr>
              <a:spLocks noChangeArrowheads="1"/>
            </p:cNvSpPr>
            <p:nvPr/>
          </p:nvSpPr>
          <p:spPr bwMode="auto">
            <a:xfrm>
              <a:off x="2208" y="292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60" name="Rectangle 188"/>
            <p:cNvSpPr>
              <a:spLocks noChangeArrowheads="1"/>
            </p:cNvSpPr>
            <p:nvPr/>
          </p:nvSpPr>
          <p:spPr bwMode="auto">
            <a:xfrm>
              <a:off x="2448" y="2928"/>
              <a:ext cx="232" cy="232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9"/>
          <p:cNvGrpSpPr>
            <a:grpSpLocks/>
          </p:cNvGrpSpPr>
          <p:nvPr/>
        </p:nvGrpSpPr>
        <p:grpSpPr bwMode="auto">
          <a:xfrm>
            <a:off x="7620000" y="1828800"/>
            <a:ext cx="368300" cy="2273300"/>
            <a:chOff x="5232" y="1152"/>
            <a:chExt cx="232" cy="1432"/>
          </a:xfrm>
        </p:grpSpPr>
        <p:sp>
          <p:nvSpPr>
            <p:cNvPr id="54462" name="Rectangle 190"/>
            <p:cNvSpPr>
              <a:spLocks noChangeArrowheads="1"/>
            </p:cNvSpPr>
            <p:nvPr/>
          </p:nvSpPr>
          <p:spPr bwMode="auto">
            <a:xfrm>
              <a:off x="5232" y="2352"/>
              <a:ext cx="232" cy="23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63" name="Rectangle 191"/>
            <p:cNvSpPr>
              <a:spLocks noChangeArrowheads="1"/>
            </p:cNvSpPr>
            <p:nvPr/>
          </p:nvSpPr>
          <p:spPr bwMode="auto">
            <a:xfrm>
              <a:off x="5232" y="2112"/>
              <a:ext cx="232" cy="23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64" name="Rectangle 192"/>
            <p:cNvSpPr>
              <a:spLocks noChangeArrowheads="1"/>
            </p:cNvSpPr>
            <p:nvPr/>
          </p:nvSpPr>
          <p:spPr bwMode="auto">
            <a:xfrm>
              <a:off x="5232" y="1872"/>
              <a:ext cx="232" cy="23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65" name="Rectangle 193"/>
            <p:cNvSpPr>
              <a:spLocks noChangeArrowheads="1"/>
            </p:cNvSpPr>
            <p:nvPr/>
          </p:nvSpPr>
          <p:spPr bwMode="auto">
            <a:xfrm>
              <a:off x="5232" y="1632"/>
              <a:ext cx="232" cy="23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66" name="Rectangle 194"/>
            <p:cNvSpPr>
              <a:spLocks noChangeArrowheads="1"/>
            </p:cNvSpPr>
            <p:nvPr/>
          </p:nvSpPr>
          <p:spPr bwMode="auto">
            <a:xfrm>
              <a:off x="5232" y="1392"/>
              <a:ext cx="232" cy="23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67" name="Rectangle 195"/>
            <p:cNvSpPr>
              <a:spLocks noChangeArrowheads="1"/>
            </p:cNvSpPr>
            <p:nvPr/>
          </p:nvSpPr>
          <p:spPr bwMode="auto">
            <a:xfrm>
              <a:off x="5232" y="1152"/>
              <a:ext cx="232" cy="23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196"/>
          <p:cNvGrpSpPr>
            <a:grpSpLocks/>
          </p:cNvGrpSpPr>
          <p:nvPr/>
        </p:nvGrpSpPr>
        <p:grpSpPr bwMode="auto">
          <a:xfrm>
            <a:off x="7239000" y="2209800"/>
            <a:ext cx="374650" cy="1892300"/>
            <a:chOff x="5228" y="1344"/>
            <a:chExt cx="236" cy="1192"/>
          </a:xfrm>
        </p:grpSpPr>
        <p:sp>
          <p:nvSpPr>
            <p:cNvPr id="54469" name="Rectangle 197"/>
            <p:cNvSpPr>
              <a:spLocks noChangeArrowheads="1"/>
            </p:cNvSpPr>
            <p:nvPr/>
          </p:nvSpPr>
          <p:spPr bwMode="auto">
            <a:xfrm>
              <a:off x="5232" y="2304"/>
              <a:ext cx="232" cy="232"/>
            </a:xfrm>
            <a:prstGeom prst="rect">
              <a:avLst/>
            </a:prstGeom>
            <a:solidFill>
              <a:srgbClr val="F95AB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70" name="Rectangle 198"/>
            <p:cNvSpPr>
              <a:spLocks noChangeArrowheads="1"/>
            </p:cNvSpPr>
            <p:nvPr/>
          </p:nvSpPr>
          <p:spPr bwMode="auto">
            <a:xfrm>
              <a:off x="5232" y="2064"/>
              <a:ext cx="232" cy="232"/>
            </a:xfrm>
            <a:prstGeom prst="rect">
              <a:avLst/>
            </a:prstGeom>
            <a:solidFill>
              <a:srgbClr val="F95AB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71" name="Rectangle 199"/>
            <p:cNvSpPr>
              <a:spLocks noChangeArrowheads="1"/>
            </p:cNvSpPr>
            <p:nvPr/>
          </p:nvSpPr>
          <p:spPr bwMode="auto">
            <a:xfrm>
              <a:off x="5232" y="1824"/>
              <a:ext cx="232" cy="232"/>
            </a:xfrm>
            <a:prstGeom prst="rect">
              <a:avLst/>
            </a:prstGeom>
            <a:solidFill>
              <a:srgbClr val="F95AB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72" name="Rectangle 200"/>
            <p:cNvSpPr>
              <a:spLocks noChangeArrowheads="1"/>
            </p:cNvSpPr>
            <p:nvPr/>
          </p:nvSpPr>
          <p:spPr bwMode="auto">
            <a:xfrm>
              <a:off x="5232" y="1584"/>
              <a:ext cx="232" cy="232"/>
            </a:xfrm>
            <a:prstGeom prst="rect">
              <a:avLst/>
            </a:prstGeom>
            <a:solidFill>
              <a:srgbClr val="F95AB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73" name="Rectangle 201"/>
            <p:cNvSpPr>
              <a:spLocks noChangeArrowheads="1"/>
            </p:cNvSpPr>
            <p:nvPr/>
          </p:nvSpPr>
          <p:spPr bwMode="auto">
            <a:xfrm>
              <a:off x="5232" y="1344"/>
              <a:ext cx="232" cy="232"/>
            </a:xfrm>
            <a:prstGeom prst="rect">
              <a:avLst/>
            </a:prstGeom>
            <a:solidFill>
              <a:srgbClr val="F95AB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74" name="Line 202"/>
            <p:cNvSpPr>
              <a:spLocks noChangeShapeType="1"/>
            </p:cNvSpPr>
            <p:nvPr/>
          </p:nvSpPr>
          <p:spPr bwMode="auto">
            <a:xfrm>
              <a:off x="5228" y="2324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203"/>
          <p:cNvGrpSpPr>
            <a:grpSpLocks/>
          </p:cNvGrpSpPr>
          <p:nvPr/>
        </p:nvGrpSpPr>
        <p:grpSpPr bwMode="auto">
          <a:xfrm>
            <a:off x="2971800" y="5105400"/>
            <a:ext cx="5321300" cy="368300"/>
            <a:chOff x="1824" y="2928"/>
            <a:chExt cx="3352" cy="232"/>
          </a:xfrm>
        </p:grpSpPr>
        <p:sp>
          <p:nvSpPr>
            <p:cNvPr id="54476" name="Rectangle 204"/>
            <p:cNvSpPr>
              <a:spLocks noChangeArrowheads="1"/>
            </p:cNvSpPr>
            <p:nvPr/>
          </p:nvSpPr>
          <p:spPr bwMode="auto">
            <a:xfrm>
              <a:off x="2784" y="2928"/>
              <a:ext cx="232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77" name="Rectangle 205"/>
            <p:cNvSpPr>
              <a:spLocks noChangeArrowheads="1"/>
            </p:cNvSpPr>
            <p:nvPr/>
          </p:nvSpPr>
          <p:spPr bwMode="auto">
            <a:xfrm>
              <a:off x="3024" y="2928"/>
              <a:ext cx="232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78" name="Rectangle 206"/>
            <p:cNvSpPr>
              <a:spLocks noChangeArrowheads="1"/>
            </p:cNvSpPr>
            <p:nvPr/>
          </p:nvSpPr>
          <p:spPr bwMode="auto">
            <a:xfrm>
              <a:off x="3264" y="2928"/>
              <a:ext cx="232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79" name="Rectangle 207"/>
            <p:cNvSpPr>
              <a:spLocks noChangeArrowheads="1"/>
            </p:cNvSpPr>
            <p:nvPr/>
          </p:nvSpPr>
          <p:spPr bwMode="auto">
            <a:xfrm>
              <a:off x="3504" y="2928"/>
              <a:ext cx="232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0" name="Rectangle 208"/>
            <p:cNvSpPr>
              <a:spLocks noChangeArrowheads="1"/>
            </p:cNvSpPr>
            <p:nvPr/>
          </p:nvSpPr>
          <p:spPr bwMode="auto">
            <a:xfrm>
              <a:off x="3744" y="2928"/>
              <a:ext cx="232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1" name="Rectangle 209"/>
            <p:cNvSpPr>
              <a:spLocks noChangeArrowheads="1"/>
            </p:cNvSpPr>
            <p:nvPr/>
          </p:nvSpPr>
          <p:spPr bwMode="auto">
            <a:xfrm>
              <a:off x="3984" y="2928"/>
              <a:ext cx="232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2" name="Rectangle 210"/>
            <p:cNvSpPr>
              <a:spLocks noChangeArrowheads="1"/>
            </p:cNvSpPr>
            <p:nvPr/>
          </p:nvSpPr>
          <p:spPr bwMode="auto">
            <a:xfrm>
              <a:off x="4224" y="2928"/>
              <a:ext cx="232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3" name="Rectangle 211"/>
            <p:cNvSpPr>
              <a:spLocks noChangeArrowheads="1"/>
            </p:cNvSpPr>
            <p:nvPr/>
          </p:nvSpPr>
          <p:spPr bwMode="auto">
            <a:xfrm>
              <a:off x="4464" y="2928"/>
              <a:ext cx="232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4" name="Rectangle 212"/>
            <p:cNvSpPr>
              <a:spLocks noChangeArrowheads="1"/>
            </p:cNvSpPr>
            <p:nvPr/>
          </p:nvSpPr>
          <p:spPr bwMode="auto">
            <a:xfrm>
              <a:off x="4704" y="2928"/>
              <a:ext cx="232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5" name="Rectangle 213"/>
            <p:cNvSpPr>
              <a:spLocks noChangeArrowheads="1"/>
            </p:cNvSpPr>
            <p:nvPr/>
          </p:nvSpPr>
          <p:spPr bwMode="auto">
            <a:xfrm>
              <a:off x="4944" y="2928"/>
              <a:ext cx="232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6" name="Rectangle 214"/>
            <p:cNvSpPr>
              <a:spLocks noChangeArrowheads="1"/>
            </p:cNvSpPr>
            <p:nvPr/>
          </p:nvSpPr>
          <p:spPr bwMode="auto">
            <a:xfrm>
              <a:off x="2544" y="2928"/>
              <a:ext cx="232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7" name="Rectangle 215"/>
            <p:cNvSpPr>
              <a:spLocks noChangeArrowheads="1"/>
            </p:cNvSpPr>
            <p:nvPr/>
          </p:nvSpPr>
          <p:spPr bwMode="auto">
            <a:xfrm>
              <a:off x="2304" y="2928"/>
              <a:ext cx="232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8" name="Rectangle 216"/>
            <p:cNvSpPr>
              <a:spLocks noChangeArrowheads="1"/>
            </p:cNvSpPr>
            <p:nvPr/>
          </p:nvSpPr>
          <p:spPr bwMode="auto">
            <a:xfrm>
              <a:off x="2064" y="2928"/>
              <a:ext cx="232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89" name="Rectangle 217"/>
            <p:cNvSpPr>
              <a:spLocks noChangeArrowheads="1"/>
            </p:cNvSpPr>
            <p:nvPr/>
          </p:nvSpPr>
          <p:spPr bwMode="auto">
            <a:xfrm>
              <a:off x="1824" y="2928"/>
              <a:ext cx="232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218"/>
          <p:cNvGrpSpPr>
            <a:grpSpLocks/>
          </p:cNvGrpSpPr>
          <p:nvPr/>
        </p:nvGrpSpPr>
        <p:grpSpPr bwMode="auto">
          <a:xfrm>
            <a:off x="2971800" y="5486400"/>
            <a:ext cx="5321300" cy="368300"/>
            <a:chOff x="1920" y="3888"/>
            <a:chExt cx="3352" cy="232"/>
          </a:xfrm>
        </p:grpSpPr>
        <p:sp>
          <p:nvSpPr>
            <p:cNvPr id="54491" name="Rectangle 219"/>
            <p:cNvSpPr>
              <a:spLocks noChangeArrowheads="1"/>
            </p:cNvSpPr>
            <p:nvPr/>
          </p:nvSpPr>
          <p:spPr bwMode="auto">
            <a:xfrm>
              <a:off x="2880" y="3888"/>
              <a:ext cx="232" cy="2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2" name="Rectangle 220"/>
            <p:cNvSpPr>
              <a:spLocks noChangeArrowheads="1"/>
            </p:cNvSpPr>
            <p:nvPr/>
          </p:nvSpPr>
          <p:spPr bwMode="auto">
            <a:xfrm>
              <a:off x="3120" y="3888"/>
              <a:ext cx="232" cy="2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3" name="Rectangle 221"/>
            <p:cNvSpPr>
              <a:spLocks noChangeArrowheads="1"/>
            </p:cNvSpPr>
            <p:nvPr/>
          </p:nvSpPr>
          <p:spPr bwMode="auto">
            <a:xfrm>
              <a:off x="3360" y="3888"/>
              <a:ext cx="232" cy="2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4" name="Rectangle 222"/>
            <p:cNvSpPr>
              <a:spLocks noChangeArrowheads="1"/>
            </p:cNvSpPr>
            <p:nvPr/>
          </p:nvSpPr>
          <p:spPr bwMode="auto">
            <a:xfrm>
              <a:off x="3600" y="3888"/>
              <a:ext cx="232" cy="2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5" name="Rectangle 223"/>
            <p:cNvSpPr>
              <a:spLocks noChangeArrowheads="1"/>
            </p:cNvSpPr>
            <p:nvPr/>
          </p:nvSpPr>
          <p:spPr bwMode="auto">
            <a:xfrm>
              <a:off x="3840" y="3888"/>
              <a:ext cx="232" cy="2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6" name="Rectangle 224"/>
            <p:cNvSpPr>
              <a:spLocks noChangeArrowheads="1"/>
            </p:cNvSpPr>
            <p:nvPr/>
          </p:nvSpPr>
          <p:spPr bwMode="auto">
            <a:xfrm>
              <a:off x="4080" y="3888"/>
              <a:ext cx="232" cy="2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7" name="Rectangle 225"/>
            <p:cNvSpPr>
              <a:spLocks noChangeArrowheads="1"/>
            </p:cNvSpPr>
            <p:nvPr/>
          </p:nvSpPr>
          <p:spPr bwMode="auto">
            <a:xfrm>
              <a:off x="4320" y="3888"/>
              <a:ext cx="232" cy="2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8" name="Rectangle 226"/>
            <p:cNvSpPr>
              <a:spLocks noChangeArrowheads="1"/>
            </p:cNvSpPr>
            <p:nvPr/>
          </p:nvSpPr>
          <p:spPr bwMode="auto">
            <a:xfrm>
              <a:off x="4560" y="3888"/>
              <a:ext cx="232" cy="2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99" name="Rectangle 227"/>
            <p:cNvSpPr>
              <a:spLocks noChangeArrowheads="1"/>
            </p:cNvSpPr>
            <p:nvPr/>
          </p:nvSpPr>
          <p:spPr bwMode="auto">
            <a:xfrm>
              <a:off x="4800" y="3888"/>
              <a:ext cx="232" cy="2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00" name="Rectangle 228"/>
            <p:cNvSpPr>
              <a:spLocks noChangeArrowheads="1"/>
            </p:cNvSpPr>
            <p:nvPr/>
          </p:nvSpPr>
          <p:spPr bwMode="auto">
            <a:xfrm>
              <a:off x="5040" y="3888"/>
              <a:ext cx="232" cy="2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01" name="Rectangle 229"/>
            <p:cNvSpPr>
              <a:spLocks noChangeArrowheads="1"/>
            </p:cNvSpPr>
            <p:nvPr/>
          </p:nvSpPr>
          <p:spPr bwMode="auto">
            <a:xfrm>
              <a:off x="2640" y="3888"/>
              <a:ext cx="232" cy="2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02" name="Rectangle 230"/>
            <p:cNvSpPr>
              <a:spLocks noChangeArrowheads="1"/>
            </p:cNvSpPr>
            <p:nvPr/>
          </p:nvSpPr>
          <p:spPr bwMode="auto">
            <a:xfrm>
              <a:off x="2400" y="3888"/>
              <a:ext cx="232" cy="2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03" name="Rectangle 231"/>
            <p:cNvSpPr>
              <a:spLocks noChangeArrowheads="1"/>
            </p:cNvSpPr>
            <p:nvPr/>
          </p:nvSpPr>
          <p:spPr bwMode="auto">
            <a:xfrm>
              <a:off x="2160" y="3888"/>
              <a:ext cx="232" cy="2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04" name="Rectangle 232"/>
            <p:cNvSpPr>
              <a:spLocks noChangeArrowheads="1"/>
            </p:cNvSpPr>
            <p:nvPr/>
          </p:nvSpPr>
          <p:spPr bwMode="auto">
            <a:xfrm>
              <a:off x="1920" y="3888"/>
              <a:ext cx="232" cy="2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7EC7-1102-8A46-84E8-569918604F79}" type="slidenum">
              <a:rPr lang="en-US"/>
              <a:pPr/>
              <a:t>27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Important Groups - Hydrogen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nonmetal</a:t>
            </a:r>
          </a:p>
          <a:p>
            <a:r>
              <a:rPr lang="en-US"/>
              <a:t>colorless, diatomic gas</a:t>
            </a:r>
          </a:p>
          <a:p>
            <a:r>
              <a:rPr lang="en-US"/>
              <a:t>reacts with nonmetals to form molecular compounds</a:t>
            </a:r>
          </a:p>
          <a:p>
            <a:r>
              <a:rPr lang="en-US"/>
              <a:t>reacts with metals to form hydrides</a:t>
            </a:r>
          </a:p>
          <a:p>
            <a:r>
              <a:rPr lang="en-US"/>
              <a:t>Many compounds form acids in water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6B9D-BF3F-6B49-9784-0A2ACE6300B3}" type="slidenum">
              <a:rPr lang="en-US"/>
              <a:pPr/>
              <a:t>28</a:t>
            </a:fld>
            <a:endParaRPr lang="en-US"/>
          </a:p>
        </p:txBody>
      </p:sp>
      <p:pic>
        <p:nvPicPr>
          <p:cNvPr id="50187" name="Picture 11" descr="alkali met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3683000" cy="5010150"/>
          </a:xfrm>
          <a:prstGeom prst="rect">
            <a:avLst/>
          </a:prstGeom>
          <a:noFill/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6096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sz="4000"/>
              <a:t>Important Groups – IA, Alkali Metals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/>
              <a:t>hydrogen doesn’t belong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/>
              <a:t>soft, low melting points,low density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/>
              <a:t>very reactive, never find uncombined in nature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/>
              <a:t>tend to form water soluble compounds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itchFamily="-110" charset="2"/>
              <a:buNone/>
            </a:pPr>
            <a:endParaRPr lang="en-US" sz="200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/>
              <a:t>react with water to form basic (alkaline) solutions and H</a:t>
            </a:r>
            <a:r>
              <a:rPr lang="en-US" sz="2400" baseline="-25000"/>
              <a:t>2</a:t>
            </a:r>
            <a:endParaRPr lang="en-US" sz="2400"/>
          </a:p>
          <a:p>
            <a:pPr lvl="1" algn="ctr">
              <a:lnSpc>
                <a:spcPct val="90000"/>
              </a:lnSpc>
              <a:spcBef>
                <a:spcPct val="0"/>
              </a:spcBef>
              <a:buFont typeface="Wingdings" pitchFamily="-110" charset="2"/>
              <a:buNone/>
            </a:pPr>
            <a:endParaRPr lang="en-US" sz="2400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105400" y="1981200"/>
            <a:ext cx="1062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hlinkClick r:id="rId3"/>
              </a:rPr>
              <a:t>lithium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105400" y="28194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  <a:hlinkClick r:id="rId4"/>
              </a:rPr>
              <a:t>sodium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029200" y="3733800"/>
            <a:ext cx="1211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hlink"/>
                </a:solidFill>
                <a:hlinkClick r:id="rId5"/>
              </a:rPr>
              <a:t>potassium</a:t>
            </a:r>
            <a:endParaRPr lang="en-US" sz="2000">
              <a:solidFill>
                <a:schemeClr val="hlink"/>
              </a:solidFill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105400" y="4648200"/>
            <a:ext cx="111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hlink"/>
                </a:solidFill>
                <a:hlinkClick r:id="rId6"/>
              </a:rPr>
              <a:t>rubidium</a:t>
            </a:r>
            <a:endParaRPr lang="en-US" sz="2000">
              <a:solidFill>
                <a:schemeClr val="hlink"/>
              </a:solidFill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181600" y="5486400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hlink"/>
                </a:solidFill>
                <a:hlinkClick r:id="rId7"/>
              </a:rPr>
              <a:t>cesium</a:t>
            </a:r>
            <a:endParaRPr lang="en-US" sz="2000">
              <a:solidFill>
                <a:schemeClr val="hlink"/>
              </a:solidFill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533400" y="5410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8"/>
              </a:rPr>
              <a:t>Alkali metals and water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54A8-8648-8044-BDC6-18C2C0B64E2C}" type="slidenum">
              <a:rPr lang="en-US"/>
              <a:pPr/>
              <a:t>29</a:t>
            </a:fld>
            <a:endParaRPr lang="en-US"/>
          </a:p>
        </p:txBody>
      </p:sp>
      <p:pic>
        <p:nvPicPr>
          <p:cNvPr id="51213" name="Picture 13" descr="alkali earth met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25" y="914400"/>
            <a:ext cx="2759075" cy="5486400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  <a:noFill/>
          <a:ln/>
        </p:spPr>
        <p:txBody>
          <a:bodyPr lIns="90488" tIns="44450" rIns="90488" bIns="44450"/>
          <a:lstStyle/>
          <a:p>
            <a:r>
              <a:rPr lang="en-US" sz="3600"/>
              <a:t>Important Groups – IIA, Alkali Earth Metals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4953000" cy="3581400"/>
          </a:xfrm>
          <a:noFill/>
          <a:ln/>
        </p:spPr>
        <p:txBody>
          <a:bodyPr lIns="90488" tIns="44450" rIns="90488" bIns="44450"/>
          <a:lstStyle/>
          <a:p>
            <a:r>
              <a:rPr lang="en-US" sz="2800"/>
              <a:t>harder, higher melting, and denser than alkali metals </a:t>
            </a:r>
            <a:endParaRPr lang="en-US"/>
          </a:p>
          <a:p>
            <a:r>
              <a:rPr lang="en-US" sz="2800"/>
              <a:t>reactive, but less than corresponding alkali metal</a:t>
            </a:r>
          </a:p>
          <a:p>
            <a:r>
              <a:rPr lang="en-US" sz="2800"/>
              <a:t>form stable, insoluble oxides  </a:t>
            </a:r>
          </a:p>
          <a:p>
            <a:r>
              <a:rPr lang="en-US" sz="2800"/>
              <a:t>oxides are basic  </a:t>
            </a:r>
          </a:p>
          <a:p>
            <a:r>
              <a:rPr lang="en-US" sz="2800"/>
              <a:t>react with water to form H</a:t>
            </a:r>
            <a:r>
              <a:rPr lang="en-US" sz="2800" baseline="-25000"/>
              <a:t>2</a:t>
            </a:r>
            <a:endParaRPr lang="en-US" sz="28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334000" y="3276600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  <a:hlinkClick r:id="rId3"/>
              </a:rPr>
              <a:t>magnesium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486400" y="3886200"/>
            <a:ext cx="114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  <a:hlinkClick r:id="rId4"/>
              </a:rPr>
              <a:t>calcium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424488" y="2676525"/>
            <a:ext cx="1366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  <a:hlinkClick r:id="rId5"/>
              </a:rPr>
              <a:t>beryllium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410200" y="4495800"/>
            <a:ext cx="135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  <a:hlinkClick r:id="rId6"/>
              </a:rPr>
              <a:t>strontium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62600" y="5029200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  <a:hlinkClick r:id="rId7"/>
              </a:rPr>
              <a:t>barium</a:t>
            </a:r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90563"/>
            <a:ext cx="9144000" cy="1230312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Matter doesn’t include energy, in its various forms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1482725" y="2390775"/>
            <a:ext cx="64008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 2" charset="2"/>
              <a:buNone/>
            </a:pPr>
            <a:r>
              <a:rPr lang="en-US" sz="3400" b="1" i="1"/>
              <a:t>(E.g., heat, light, electricity)</a:t>
            </a:r>
            <a:endParaRPr lang="en-US" sz="3400" b="1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0" y="4048125"/>
            <a:ext cx="9144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 2" charset="2"/>
              <a:buNone/>
            </a:pPr>
            <a:r>
              <a:rPr lang="en-US" sz="3400" b="1" i="1" dirty="0">
                <a:solidFill>
                  <a:schemeClr val="accent2">
                    <a:lumMod val="75000"/>
                  </a:schemeClr>
                </a:solidFill>
              </a:rPr>
              <a:t>All transformations of matter involve energy changes. Chemist are interested in the energy changes that occur when matter is transformed.</a:t>
            </a:r>
            <a:endParaRPr lang="en-US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342F-3F03-C24F-A98E-7CD501B995B0}" type="slidenum">
              <a:rPr lang="en-US"/>
              <a:pPr/>
              <a:t>30</a:t>
            </a:fld>
            <a:endParaRPr lang="en-US"/>
          </a:p>
        </p:txBody>
      </p:sp>
      <p:pic>
        <p:nvPicPr>
          <p:cNvPr id="52234" name="Picture 10" descr="halog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50" y="990600"/>
            <a:ext cx="3527425" cy="5334000"/>
          </a:xfrm>
          <a:prstGeom prst="rect">
            <a:avLst/>
          </a:prstGeom>
          <a:noFill/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Important Groups – VIIA, Halogens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4343400" cy="41910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80000"/>
              </a:lnSpc>
            </a:pPr>
            <a:r>
              <a:rPr lang="en-US" sz="2800"/>
              <a:t>nonmetals</a:t>
            </a:r>
          </a:p>
          <a:p>
            <a:pPr>
              <a:lnSpc>
                <a:spcPct val="80000"/>
              </a:lnSpc>
            </a:pPr>
            <a:r>
              <a:rPr lang="en-US" sz="2800"/>
              <a:t>very reactive</a:t>
            </a:r>
          </a:p>
          <a:p>
            <a:pPr>
              <a:lnSpc>
                <a:spcPct val="80000"/>
              </a:lnSpc>
            </a:pPr>
            <a:r>
              <a:rPr lang="en-US" sz="2800"/>
              <a:t>Cl</a:t>
            </a:r>
            <a:r>
              <a:rPr lang="en-US" sz="2800" baseline="-25000"/>
              <a:t>2, </a:t>
            </a:r>
            <a:r>
              <a:rPr lang="en-US" sz="2800"/>
              <a:t>Br</a:t>
            </a:r>
            <a:r>
              <a:rPr lang="en-US" sz="2800" baseline="-25000"/>
              <a:t>2</a:t>
            </a:r>
            <a:r>
              <a:rPr lang="en-US" sz="2800"/>
              <a:t> react slowly with water</a:t>
            </a:r>
          </a:p>
          <a:p>
            <a:pPr>
              <a:lnSpc>
                <a:spcPct val="80000"/>
              </a:lnSpc>
            </a:pPr>
            <a:r>
              <a:rPr lang="en-US" sz="2800"/>
              <a:t>react with metals to form ionic compounds</a:t>
            </a:r>
          </a:p>
          <a:p>
            <a:pPr>
              <a:lnSpc>
                <a:spcPct val="80000"/>
              </a:lnSpc>
            </a:pPr>
            <a:r>
              <a:rPr lang="en-US" sz="2800"/>
              <a:t>Forms acid when combined with hydrogen</a:t>
            </a:r>
          </a:p>
          <a:p>
            <a:pPr lvl="1">
              <a:lnSpc>
                <a:spcPct val="80000"/>
              </a:lnSpc>
            </a:pPr>
            <a:r>
              <a:rPr lang="en-US"/>
              <a:t>HF weak &lt; HCl &lt; HBr &lt; HI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029200" y="3810000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hlinkClick r:id="rId3"/>
              </a:rPr>
              <a:t>bromine</a:t>
            </a:r>
            <a:endParaRPr lang="en-US" sz="200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029200" y="4495800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4"/>
              </a:rPr>
              <a:t>iodine</a:t>
            </a:r>
            <a:endParaRPr lang="en-US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029200" y="3173413"/>
            <a:ext cx="101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hlinkClick r:id="rId5"/>
              </a:rPr>
              <a:t>chlorine</a:t>
            </a:r>
            <a:endParaRPr lang="en-US" sz="2000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029200" y="2411413"/>
            <a:ext cx="985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hlinkClick r:id="rId6"/>
              </a:rPr>
              <a:t>fluorine</a:t>
            </a:r>
            <a:endParaRPr lang="en-US" sz="20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C5E-CE51-9540-9CBD-D8241F6CCFBD}" type="slidenum">
              <a:rPr lang="en-US"/>
              <a:pPr/>
              <a:t>31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sz="4000"/>
              <a:t>Important Groups – VIIIA, Noble Gases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953000" cy="25908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all gases at room temperature, </a:t>
            </a:r>
          </a:p>
          <a:p>
            <a:r>
              <a:rPr lang="en-US"/>
              <a:t>very unreactive, practically inert</a:t>
            </a:r>
          </a:p>
        </p:txBody>
      </p:sp>
      <p:pic>
        <p:nvPicPr>
          <p:cNvPr id="53253" name="Picture 5" descr="noble ga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5563" y="1295400"/>
            <a:ext cx="3298825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9787A1-004B-BA43-85AF-0C8EEDA282CE}" type="slidenum">
              <a:rPr lang="en-US"/>
              <a:pPr/>
              <a:t>32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288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1524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/>
              <a:t>Smallest piece of an element is called an </a:t>
            </a:r>
            <a:r>
              <a:rPr lang="en-US" b="1" dirty="0" smtClean="0">
                <a:solidFill>
                  <a:schemeClr val="hlink"/>
                </a:solidFill>
              </a:rPr>
              <a:t>atom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3.4 The Structure of the Elements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5909-ED65-AA42-AE0D-E596830F7CDF}" type="slidenum">
              <a:rPr lang="en-US"/>
              <a:pPr/>
              <a:t>33</a:t>
            </a:fld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562600" cy="33528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/>
              <a:t>Infinitely Divisible</a:t>
            </a:r>
          </a:p>
          <a:p>
            <a:pPr lvl="1">
              <a:lnSpc>
                <a:spcPct val="90000"/>
              </a:lnSpc>
            </a:pPr>
            <a:r>
              <a:rPr lang="en-US"/>
              <a:t>for any two points there is always a point between </a:t>
            </a:r>
          </a:p>
          <a:p>
            <a:pPr>
              <a:lnSpc>
                <a:spcPct val="90000"/>
              </a:lnSpc>
            </a:pPr>
            <a:r>
              <a:rPr lang="en-US"/>
              <a:t>Ultimate Particle</a:t>
            </a:r>
          </a:p>
          <a:p>
            <a:pPr lvl="1">
              <a:lnSpc>
                <a:spcPct val="90000"/>
              </a:lnSpc>
            </a:pPr>
            <a:r>
              <a:rPr lang="en-US"/>
              <a:t>upon division eventually a particle is reached which can no longer be divided 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5334000"/>
            <a:ext cx="8248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i="1">
                <a:solidFill>
                  <a:schemeClr val="hlink"/>
                </a:solidFill>
                <a:latin typeface="Arial" pitchFamily="-110" charset="0"/>
              </a:rPr>
              <a:t>“Nothing exists except atoms and empty space; everything</a:t>
            </a:r>
          </a:p>
          <a:p>
            <a:pPr eaLnBrk="0" hangingPunct="0"/>
            <a:r>
              <a:rPr lang="en-US" i="1">
                <a:solidFill>
                  <a:schemeClr val="hlink"/>
                </a:solidFill>
                <a:latin typeface="Arial" pitchFamily="-110" charset="0"/>
              </a:rPr>
              <a:t> else is opinion.” - Democritus 460–370 B.C.</a:t>
            </a:r>
          </a:p>
        </p:txBody>
      </p:sp>
      <p:pic>
        <p:nvPicPr>
          <p:cNvPr id="6151" name="Picture 7" descr="democrit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0" y="1447800"/>
            <a:ext cx="2813050" cy="38862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B2-92D7-9A44-8373-8A3BAD734B36}" type="slidenum">
              <a:rPr lang="en-US"/>
              <a:pPr/>
              <a:t>34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Dalton’s Atomic Theory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6172200" cy="5029200"/>
          </a:xfrm>
          <a:noFill/>
          <a:ln/>
        </p:spPr>
        <p:txBody>
          <a:bodyPr lIns="90488" tIns="44450" rIns="90488" bIns="44450"/>
          <a:lstStyle/>
          <a:p>
            <a:pPr marL="609600" indent="-609600">
              <a:buClr>
                <a:schemeClr val="tx1"/>
              </a:buClr>
              <a:buFont typeface="Monotype Sorts" pitchFamily="-110" charset="2"/>
              <a:buAutoNum type="arabicPeriod"/>
            </a:pPr>
            <a:r>
              <a:rPr lang="en-US" dirty="0"/>
              <a:t>Elements are composed of atoms</a:t>
            </a:r>
          </a:p>
          <a:p>
            <a:pPr marL="990600" lvl="1" indent="-533400"/>
            <a:r>
              <a:rPr lang="en-US" dirty="0"/>
              <a:t>tiny, hard, unbreakable, spheres</a:t>
            </a:r>
          </a:p>
          <a:p>
            <a:pPr marL="609600" indent="-609600">
              <a:buClr>
                <a:schemeClr val="tx1"/>
              </a:buClr>
              <a:buFont typeface="Monotype Sorts" pitchFamily="-110" charset="2"/>
              <a:buAutoNum type="arabicPeriod"/>
            </a:pPr>
            <a:r>
              <a:rPr lang="en-US" dirty="0"/>
              <a:t>All atoms of an element are identical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58000" y="4495800"/>
            <a:ext cx="17081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John Dalton</a:t>
            </a:r>
          </a:p>
          <a:p>
            <a:pPr algn="ctr"/>
            <a:r>
              <a:rPr lang="en-US"/>
              <a:t>(1766-1844)</a:t>
            </a:r>
          </a:p>
        </p:txBody>
      </p:sp>
      <p:pic>
        <p:nvPicPr>
          <p:cNvPr id="7176" name="Picture 8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900" y="1524000"/>
            <a:ext cx="2660650" cy="3041650"/>
          </a:xfrm>
          <a:prstGeom prst="rect">
            <a:avLst/>
          </a:prstGeom>
          <a:noFill/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8600" y="3886200"/>
            <a:ext cx="57150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Clr>
                <a:schemeClr val="tx1"/>
              </a:buClr>
              <a:buFont typeface="Monotype Sorts" pitchFamily="-110" charset="2"/>
              <a:buAutoNum type="arabicPeriod" startAt="3"/>
            </a:pPr>
            <a:r>
              <a:rPr lang="en-US" sz="3200" dirty="0"/>
              <a:t>Atoms combine in simple, whole-number ratios to form molecules of compounds  </a:t>
            </a:r>
          </a:p>
          <a:p>
            <a:pPr marL="1371600" lvl="2" indent="-457200">
              <a:spcBef>
                <a:spcPct val="20000"/>
              </a:spcBef>
              <a:buFont typeface="Wingdings" pitchFamily="-110" charset="2"/>
              <a:buChar char="Ø"/>
            </a:pPr>
            <a:r>
              <a:rPr lang="en-US" dirty="0">
                <a:ea typeface="ＭＳ Ｐゴシック" pitchFamily="-110" charset="-128"/>
              </a:rPr>
              <a:t>Law of Constant Composition</a:t>
            </a:r>
          </a:p>
          <a:p>
            <a:pPr marL="1371600" lvl="2" indent="-457200">
              <a:spcBef>
                <a:spcPct val="20000"/>
              </a:spcBef>
              <a:buFont typeface="Wingdings" pitchFamily="-110" charset="2"/>
              <a:buChar char="Ø"/>
            </a:pPr>
            <a:r>
              <a:rPr lang="en-US" dirty="0">
                <a:ea typeface="ＭＳ Ｐゴシック" pitchFamily="-110" charset="-128"/>
              </a:rPr>
              <a:t>Chemical Formulas</a:t>
            </a:r>
            <a:endParaRPr lang="en-US" b="1" dirty="0">
              <a:ea typeface="ＭＳ Ｐゴシック" pitchFamily="-110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D81E-C3FC-0847-AEB3-CF9056DE8904}" type="slidenum">
              <a:rPr lang="en-US"/>
              <a:pPr/>
              <a:t>35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Dalton’s Atomic Theory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4876800"/>
          </a:xfrm>
          <a:noFill/>
          <a:ln/>
        </p:spPr>
        <p:txBody>
          <a:bodyPr lIns="90488" tIns="44450" rIns="90488" bIns="44450"/>
          <a:lstStyle/>
          <a:p>
            <a:pPr marL="609600" indent="-609600">
              <a:buClr>
                <a:schemeClr val="tx1"/>
              </a:buClr>
              <a:buFont typeface="Monotype Sorts" pitchFamily="-110" charset="2"/>
              <a:buAutoNum type="arabicPeriod" startAt="4"/>
            </a:pPr>
            <a:r>
              <a:rPr lang="en-US"/>
              <a:t>In chemical reactions, atoms are not broken or changed into another type.</a:t>
            </a:r>
          </a:p>
          <a:p>
            <a:pPr marL="990600" lvl="1" indent="-533400"/>
            <a:r>
              <a:rPr lang="en-US"/>
              <a:t>atoms are not created or destroyed, just rearranged</a:t>
            </a:r>
          </a:p>
          <a:p>
            <a:pPr marL="1752600" lvl="3" indent="-381000"/>
            <a:r>
              <a:rPr lang="en-US"/>
              <a:t>Law of Conservation of Mass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6B2B-FD44-BD4E-B1EA-225080C1776A}" type="slidenum">
              <a:rPr lang="en-US"/>
              <a:pPr/>
              <a:t>36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Sizes of Atoms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77200" cy="54102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using compositions of compounds and assumed formulas, Dalton was able to determine the </a:t>
            </a:r>
            <a:r>
              <a:rPr lang="en-US" b="1">
                <a:solidFill>
                  <a:schemeClr val="hlink"/>
                </a:solidFill>
              </a:rPr>
              <a:t>relative</a:t>
            </a:r>
            <a:r>
              <a:rPr lang="en-US"/>
              <a:t> masses of the atoms</a:t>
            </a:r>
          </a:p>
          <a:p>
            <a:pPr lvl="1"/>
            <a:r>
              <a:rPr lang="en-US"/>
              <a:t>Dalton based his scale on H = 1 amu </a:t>
            </a:r>
          </a:p>
          <a:p>
            <a:pPr lvl="1"/>
            <a:r>
              <a:rPr lang="en-US"/>
              <a:t>unit = </a:t>
            </a:r>
            <a:r>
              <a:rPr lang="en-US" b="1">
                <a:solidFill>
                  <a:schemeClr val="hlink"/>
                </a:solidFill>
              </a:rPr>
              <a:t>atomic mass unit</a:t>
            </a:r>
            <a:r>
              <a:rPr lang="en-US"/>
              <a:t> </a:t>
            </a:r>
          </a:p>
          <a:p>
            <a:r>
              <a:rPr lang="en-US"/>
              <a:t>absolute sizes of atoms</a:t>
            </a:r>
          </a:p>
          <a:p>
            <a:pPr lvl="1"/>
            <a:r>
              <a:rPr lang="en-US"/>
              <a:t>mass of H atom= 1.67 x 10</a:t>
            </a:r>
            <a:r>
              <a:rPr lang="en-US" baseline="30000"/>
              <a:t>-24</a:t>
            </a:r>
            <a:r>
              <a:rPr lang="en-US"/>
              <a:t>g</a:t>
            </a:r>
          </a:p>
          <a:p>
            <a:pPr lvl="1"/>
            <a:r>
              <a:rPr lang="en-US"/>
              <a:t>Diameter ~ 1 x 10</a:t>
            </a:r>
            <a:r>
              <a:rPr lang="en-US" baseline="30000"/>
              <a:t>-10 </a:t>
            </a:r>
            <a:r>
              <a:rPr lang="en-US"/>
              <a:t>m</a:t>
            </a:r>
          </a:p>
          <a:p>
            <a:pPr lvl="1"/>
            <a:r>
              <a:rPr lang="en-US"/>
              <a:t>volume of H atom = 2.1 x 10</a:t>
            </a:r>
            <a:r>
              <a:rPr lang="en-US" baseline="30000"/>
              <a:t>-25</a:t>
            </a:r>
            <a:r>
              <a:rPr lang="en-US"/>
              <a:t>cm</a:t>
            </a:r>
            <a:r>
              <a:rPr lang="en-US" baseline="30000"/>
              <a:t>3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9D0C-C424-634A-B934-51E45AF15092}" type="slidenum">
              <a:rPr lang="en-US"/>
              <a:pPr/>
              <a:t>37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Evidence for Atoms</a:t>
            </a:r>
          </a:p>
        </p:txBody>
      </p:sp>
      <p:pic>
        <p:nvPicPr>
          <p:cNvPr id="10246" name="Picture 6" descr="STM Xe-IB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11375"/>
            <a:ext cx="6705600" cy="2635250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447800" y="5334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3"/>
              </a:rPr>
              <a:t>nanotechnology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E5E5-FC9E-4C48-AD92-30130F403E1A}" type="slidenum">
              <a:rPr lang="en-US"/>
              <a:pPr/>
              <a:t>38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Some Notes on Charge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50292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u="sng"/>
              <a:t>Two Kinds of Charge called + and </a:t>
            </a:r>
            <a:r>
              <a:rPr lang="en-US" sz="2400" u="sng">
                <a:ea typeface="Times New Roman" pitchFamily="-110" charset="0"/>
                <a:cs typeface="Times New Roman" pitchFamily="-110" charset="0"/>
              </a:rPr>
              <a:t>–</a:t>
            </a:r>
            <a:endParaRPr lang="en-US" sz="2400" u="sng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Opposite Charges Attract</a:t>
            </a:r>
          </a:p>
          <a:p>
            <a:pPr lvl="1">
              <a:lnSpc>
                <a:spcPct val="90000"/>
              </a:lnSpc>
              <a:buFont typeface="Wingdings" pitchFamily="-110" charset="2"/>
              <a:buNone/>
            </a:pPr>
            <a:endParaRPr lang="en-US" sz="2400"/>
          </a:p>
          <a:p>
            <a:pPr lvl="1">
              <a:lnSpc>
                <a:spcPct val="90000"/>
              </a:lnSpc>
              <a:buFont typeface="Wingdings" pitchFamily="-110" charset="2"/>
              <a:buNone/>
            </a:pPr>
            <a:endParaRPr lang="en-US" sz="2400"/>
          </a:p>
          <a:p>
            <a:pPr lvl="1">
              <a:lnSpc>
                <a:spcPct val="90000"/>
              </a:lnSpc>
              <a:buFont typeface="Wingdings" pitchFamily="-110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Like Charges Repel</a:t>
            </a:r>
          </a:p>
          <a:p>
            <a:pPr lvl="1">
              <a:lnSpc>
                <a:spcPct val="90000"/>
              </a:lnSpc>
              <a:buFont typeface="Wingdings" pitchFamily="-110" charset="2"/>
              <a:buNone/>
            </a:pPr>
            <a:endParaRPr lang="en-US" sz="2400"/>
          </a:p>
          <a:p>
            <a:pPr lvl="1">
              <a:lnSpc>
                <a:spcPct val="90000"/>
              </a:lnSpc>
              <a:buFont typeface="Wingdings" pitchFamily="-110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>
                <a:ea typeface="Times New Roman" pitchFamily="-110" charset="0"/>
                <a:cs typeface="Times New Roman" pitchFamily="-110" charset="0"/>
              </a:rPr>
              <a:t>To be Neutral, something must have no charge or equal amounts of opposite charges</a:t>
            </a:r>
          </a:p>
        </p:txBody>
      </p:sp>
      <p:pic>
        <p:nvPicPr>
          <p:cNvPr id="26630" name="Picture 6" descr="charge inter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1676400"/>
            <a:ext cx="3403600" cy="4191000"/>
          </a:xfrm>
          <a:prstGeom prst="rect">
            <a:avLst/>
          </a:prstGeom>
          <a:noFill/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04800" y="4419600"/>
            <a:ext cx="5105400" cy="1447800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  <p:bldP spid="266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E187-222D-DD4D-ABB9-D4DFEDB0C614}" type="slidenum">
              <a:rPr lang="en-US"/>
              <a:pPr/>
              <a:t>39</a:t>
            </a:fld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114800"/>
          </a:xfrm>
        </p:spPr>
        <p:txBody>
          <a:bodyPr/>
          <a:lstStyle/>
          <a:p>
            <a:r>
              <a:rPr lang="en-US" sz="2800"/>
              <a:t>Work done by J.J. Thomson and others proved that the atom had pieces called </a:t>
            </a:r>
            <a:r>
              <a:rPr lang="en-US" sz="2800" b="1">
                <a:solidFill>
                  <a:schemeClr val="hlink"/>
                </a:solidFill>
              </a:rPr>
              <a:t>electrons</a:t>
            </a:r>
          </a:p>
          <a:p>
            <a:endParaRPr lang="en-US" sz="2800" b="1">
              <a:solidFill>
                <a:schemeClr val="hlink"/>
              </a:solidFill>
            </a:endParaRPr>
          </a:p>
          <a:p>
            <a:r>
              <a:rPr lang="en-US" sz="2800"/>
              <a:t>Thomson found that electrons are much smaller than atoms and carry a negative charge</a:t>
            </a:r>
          </a:p>
          <a:p>
            <a:pPr lvl="1"/>
            <a:r>
              <a:rPr lang="en-US" sz="2400"/>
              <a:t>the mass of the electron is 1/1836</a:t>
            </a:r>
            <a:r>
              <a:rPr lang="en-US" sz="2400" baseline="30000"/>
              <a:t>th</a:t>
            </a:r>
            <a:r>
              <a:rPr lang="en-US" sz="2400"/>
              <a:t> the mass of a hydrogen atom</a:t>
            </a:r>
          </a:p>
          <a:p>
            <a:pPr lvl="1"/>
            <a:r>
              <a:rPr lang="en-US" sz="2400"/>
              <a:t>the charge on the electron is the fundamental unit of charge which we will call –1 charge units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971800" y="2743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2"/>
              </a:rPr>
              <a:t>cathode ray tube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03563" y="2941638"/>
            <a:ext cx="2781300" cy="2925762"/>
          </a:xfrm>
          <a:noFill/>
        </p:spPr>
        <p:txBody>
          <a:bodyPr anchor="t"/>
          <a:lstStyle/>
          <a:p>
            <a:pPr marL="863600" indent="-863600" algn="l" defTabSz="912813">
              <a:lnSpc>
                <a:spcPct val="120000"/>
              </a:lnSpc>
              <a:spcBef>
                <a:spcPct val="40000"/>
              </a:spcBef>
              <a:buFont typeface="Wingdings 2" charset="2"/>
              <a:buAutoNum type="romanUcPeriod"/>
            </a:pPr>
            <a:r>
              <a:rPr lang="en-US" sz="3800" dirty="0" smtClean="0">
                <a:solidFill>
                  <a:schemeClr val="tx1"/>
                </a:solidFill>
                <a:latin typeface="Comic Sans MS" charset="0"/>
              </a:rPr>
              <a:t>Solid</a:t>
            </a:r>
          </a:p>
          <a:p>
            <a:pPr marL="863600" indent="-863600" algn="l" defTabSz="912813">
              <a:lnSpc>
                <a:spcPct val="120000"/>
              </a:lnSpc>
              <a:spcBef>
                <a:spcPct val="40000"/>
              </a:spcBef>
              <a:buFont typeface="Wingdings 2" charset="2"/>
              <a:buAutoNum type="romanUcPeriod"/>
            </a:pPr>
            <a:r>
              <a:rPr lang="en-US" sz="3800" dirty="0" smtClean="0">
                <a:solidFill>
                  <a:schemeClr val="tx1"/>
                </a:solidFill>
                <a:latin typeface="Comic Sans MS" charset="0"/>
              </a:rPr>
              <a:t>Liquid</a:t>
            </a:r>
          </a:p>
          <a:p>
            <a:pPr marL="863600" indent="-863600" algn="l" defTabSz="912813">
              <a:lnSpc>
                <a:spcPct val="120000"/>
              </a:lnSpc>
              <a:spcBef>
                <a:spcPct val="40000"/>
              </a:spcBef>
              <a:buFont typeface="Wingdings 2" charset="2"/>
              <a:buAutoNum type="romanUcPeriod"/>
            </a:pPr>
            <a:r>
              <a:rPr lang="en-US" sz="3800" dirty="0" smtClean="0">
                <a:solidFill>
                  <a:schemeClr val="tx1"/>
                </a:solidFill>
                <a:latin typeface="Comic Sans MS" charset="0"/>
              </a:rPr>
              <a:t> Gas</a:t>
            </a:r>
            <a:endParaRPr lang="en-US" sz="3000" b="0" dirty="0" smtClean="0">
              <a:solidFill>
                <a:schemeClr val="tx1"/>
              </a:solidFill>
              <a:latin typeface="Comic Sans MS" charset="0"/>
            </a:endParaRP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800" dirty="0" smtClean="0">
                <a:latin typeface="Comic Sans MS" charset="0"/>
              </a:rPr>
              <a:t> States of Matter (p. 76)</a:t>
            </a:r>
            <a:endParaRPr lang="en-US" sz="4800" b="0" dirty="0" smtClean="0">
              <a:latin typeface="Comic Sans MS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13493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Comic Sans MS" charset="0"/>
              </a:rPr>
              <a:t>Three states of matter exist</a:t>
            </a:r>
            <a:endParaRPr lang="en-US" sz="4000">
              <a:solidFill>
                <a:schemeClr val="tx2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6B8D-067C-F643-93FA-20002025017F}" type="slidenum">
              <a:rPr lang="en-US"/>
              <a:pPr/>
              <a:t>40</a:t>
            </a:fld>
            <a:endParaRPr lang="en-US"/>
          </a:p>
        </p:txBody>
      </p:sp>
      <p:graphicFrame>
        <p:nvGraphicFramePr>
          <p:cNvPr id="2969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98450" y="1293813"/>
          <a:ext cx="8572500" cy="4151312"/>
        </p:xfrm>
        <a:graphic>
          <a:graphicData uri="http://schemas.openxmlformats.org/presentationml/2006/ole">
            <p:oleObj spid="_x0000_s41986" name="Document" r:id="rId3" imgW="8706600" imgH="4227480" progId="Word.Document.8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419C-01C5-704F-A879-78CDD1A5B4F6}" type="slidenum">
              <a:rPr lang="en-US"/>
              <a:pPr/>
              <a:t>41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The Modern Atom</a:t>
            </a:r>
          </a:p>
        </p:txBody>
      </p:sp>
      <p:pic>
        <p:nvPicPr>
          <p:cNvPr id="28677" name="Picture 5" descr="nuclear a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19200"/>
            <a:ext cx="3251200" cy="19558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3733800"/>
            <a:ext cx="5867400" cy="1981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Protons, neutrons and electrons</a:t>
            </a:r>
          </a:p>
          <a:p>
            <a:pPr>
              <a:lnSpc>
                <a:spcPct val="90000"/>
              </a:lnSpc>
            </a:pPr>
            <a:r>
              <a:rPr lang="en-US" sz="2800"/>
              <a:t>The nucleus – protons and neutrons</a:t>
            </a:r>
          </a:p>
          <a:p>
            <a:pPr>
              <a:lnSpc>
                <a:spcPct val="90000"/>
              </a:lnSpc>
            </a:pPr>
            <a:r>
              <a:rPr lang="en-US" sz="2800"/>
              <a:t>The electrons move outside the nucleus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D955-31B1-0043-A3F8-FD11235237A4}" type="slidenum">
              <a:rPr lang="en-US"/>
              <a:pPr/>
              <a:t>42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800600"/>
          </a:xfrm>
          <a:noFill/>
          <a:ln/>
        </p:spPr>
        <p:txBody>
          <a:bodyPr lIns="90488" tIns="44450" rIns="90488" bIns="44450">
            <a:normAutofit lnSpcReduction="10000"/>
          </a:bodyPr>
          <a:lstStyle/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en-US" sz="2800" dirty="0"/>
              <a:t>The atom contains a tiny dense center called the </a:t>
            </a:r>
            <a:r>
              <a:rPr lang="en-US" sz="2800" b="1" dirty="0">
                <a:solidFill>
                  <a:schemeClr val="hlink"/>
                </a:solidFill>
              </a:rPr>
              <a:t>nucleus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/>
              <a:t>Nucleus = baseball; atom = 2.5 mi, electron = period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en-US" sz="2800" dirty="0"/>
              <a:t>The nucleus has essentially the entire mass of the atom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en-US" sz="2800" dirty="0"/>
              <a:t>The nucleus is positively charged 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en-US" sz="2800" dirty="0"/>
              <a:t>The electrons move around in the empty space of the atom surrounding the </a:t>
            </a:r>
            <a:r>
              <a:rPr lang="en-US" sz="2800" dirty="0" smtClean="0"/>
              <a:t>nucleus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en-US" sz="2800" dirty="0" smtClean="0"/>
              <a:t>For the </a:t>
            </a:r>
            <a:r>
              <a:rPr lang="en-US" sz="2800" b="1" i="1" dirty="0" smtClean="0"/>
              <a:t>atom to be neutral there must be equal numbers of protons and electrons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en-US" sz="2800" dirty="0" smtClean="0"/>
              <a:t>The nucleus also contains neutrons…mass and proton repulsion.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endParaRPr lang="en-US" sz="2800" b="1" i="1" dirty="0" smtClean="0"/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endParaRPr lang="en-US" sz="28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The nuclear atom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C99F-179C-2E44-B02B-FBB19DC48733}" type="slidenum">
              <a:rPr lang="en-US"/>
              <a:pPr/>
              <a:t>43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4724400"/>
          </a:xfrm>
        </p:spPr>
        <p:txBody>
          <a:bodyPr/>
          <a:lstStyle/>
          <a:p>
            <a:r>
              <a:rPr lang="en-US"/>
              <a:t>Atoms acquire a charge by gaining or losing electrons</a:t>
            </a:r>
          </a:p>
          <a:p>
            <a:r>
              <a:rPr lang="en-US"/>
              <a:t>Ion Charge = # protons – # electrons</a:t>
            </a:r>
          </a:p>
          <a:p>
            <a:endParaRPr lang="en-US"/>
          </a:p>
          <a:p>
            <a:r>
              <a:rPr lang="en-US"/>
              <a:t>ions with a + charge are called </a:t>
            </a:r>
            <a:r>
              <a:rPr lang="en-US" b="1">
                <a:solidFill>
                  <a:schemeClr val="hlink"/>
                </a:solidFill>
              </a:rPr>
              <a:t>cations</a:t>
            </a:r>
          </a:p>
          <a:p>
            <a:endParaRPr lang="en-US">
              <a:solidFill>
                <a:schemeClr val="hlink"/>
              </a:solidFill>
            </a:endParaRPr>
          </a:p>
          <a:p>
            <a:r>
              <a:rPr lang="en-US"/>
              <a:t>ions with a – charge are called </a:t>
            </a:r>
            <a:r>
              <a:rPr lang="en-US" b="1">
                <a:solidFill>
                  <a:schemeClr val="hlink"/>
                </a:solidFill>
              </a:rPr>
              <a:t>anions</a:t>
            </a:r>
            <a:endParaRPr lang="en-US">
              <a:solidFill>
                <a:schemeClr val="hlink"/>
              </a:solidFill>
            </a:endParaRPr>
          </a:p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2BA-CF7B-534C-BF1C-93F1F024010E}" type="slidenum">
              <a:rPr lang="en-US"/>
              <a:pPr/>
              <a:t>44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Atomic Structures of Ions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6482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800"/>
              <a:t>Metals form cations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Cations are named the same as the metal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	</a:t>
            </a:r>
            <a:r>
              <a:rPr lang="en-US" sz="2800">
                <a:solidFill>
                  <a:schemeClr val="hlink"/>
                </a:solidFill>
              </a:rPr>
              <a:t>sodium	Na </a:t>
            </a:r>
            <a:r>
              <a:rPr lang="en-US" sz="2800">
                <a:solidFill>
                  <a:schemeClr val="hlink"/>
                </a:solidFill>
                <a:sym typeface="Symbol" pitchFamily="-110" charset="2"/>
              </a:rPr>
              <a:t></a:t>
            </a:r>
            <a:r>
              <a:rPr lang="en-US" sz="2800">
                <a:solidFill>
                  <a:schemeClr val="hlink"/>
                </a:solidFill>
              </a:rPr>
              <a:t> Na</a:t>
            </a:r>
            <a:r>
              <a:rPr lang="en-US" sz="2800" baseline="30000">
                <a:solidFill>
                  <a:schemeClr val="hlink"/>
                </a:solidFill>
              </a:rPr>
              <a:t>+ </a:t>
            </a:r>
            <a:r>
              <a:rPr lang="en-US" sz="2800">
                <a:solidFill>
                  <a:schemeClr val="hlink"/>
                </a:solidFill>
              </a:rPr>
              <a:t>+ 1e</a:t>
            </a:r>
            <a:r>
              <a:rPr lang="en-US" sz="2800" baseline="30000">
                <a:solidFill>
                  <a:schemeClr val="hlink"/>
                </a:solidFill>
              </a:rPr>
              <a:t>-</a:t>
            </a:r>
            <a:r>
              <a:rPr lang="en-US" sz="2800">
                <a:solidFill>
                  <a:schemeClr val="hlink"/>
                </a:solidFill>
              </a:rPr>
              <a:t> 		sodium 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		calcium	Ca </a:t>
            </a:r>
            <a:r>
              <a:rPr lang="en-US" sz="2800">
                <a:solidFill>
                  <a:schemeClr val="hlink"/>
                </a:solidFill>
                <a:sym typeface="Symbol" pitchFamily="-110" charset="2"/>
              </a:rPr>
              <a:t></a:t>
            </a:r>
            <a:r>
              <a:rPr lang="en-US" sz="2800">
                <a:solidFill>
                  <a:schemeClr val="hlink"/>
                </a:solidFill>
              </a:rPr>
              <a:t> Ca</a:t>
            </a:r>
            <a:r>
              <a:rPr lang="en-US" sz="2800" baseline="30000">
                <a:solidFill>
                  <a:schemeClr val="hlink"/>
                </a:solidFill>
              </a:rPr>
              <a:t>2+ </a:t>
            </a:r>
            <a:r>
              <a:rPr lang="en-US" sz="2800">
                <a:solidFill>
                  <a:schemeClr val="hlink"/>
                </a:solidFill>
              </a:rPr>
              <a:t>+ 2e</a:t>
            </a:r>
            <a:r>
              <a:rPr lang="en-US" sz="2800" baseline="30000">
                <a:solidFill>
                  <a:schemeClr val="hlink"/>
                </a:solidFill>
              </a:rPr>
              <a:t>-</a:t>
            </a:r>
            <a:r>
              <a:rPr lang="en-US" sz="2800">
                <a:solidFill>
                  <a:schemeClr val="hlink"/>
                </a:solidFill>
              </a:rPr>
              <a:t> 		calcium ion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3583-22E4-9647-8F74-63DC13E6777C}" type="slidenum">
              <a:rPr lang="en-US"/>
              <a:pPr/>
              <a:t>45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4325"/>
            <a:ext cx="7772400" cy="9144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Atomic Structures of 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458200" cy="48006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800"/>
              <a:t>Nonmetals form anions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Anions are named by changing the ending of the name to </a:t>
            </a:r>
            <a:r>
              <a:rPr lang="en-US" sz="2800" b="1" i="1"/>
              <a:t>-ide</a:t>
            </a: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	</a:t>
            </a:r>
            <a:r>
              <a:rPr lang="en-US" sz="2800">
                <a:solidFill>
                  <a:schemeClr val="hlink"/>
                </a:solidFill>
              </a:rPr>
              <a:t>fluorine	F + 1e</a:t>
            </a:r>
            <a:r>
              <a:rPr lang="en-US" sz="2800" baseline="30000">
                <a:solidFill>
                  <a:schemeClr val="hlink"/>
                </a:solidFill>
              </a:rPr>
              <a:t>-</a:t>
            </a:r>
            <a:r>
              <a:rPr lang="en-US" sz="2800">
                <a:solidFill>
                  <a:schemeClr val="hlink"/>
                </a:solidFill>
              </a:rPr>
              <a:t> </a:t>
            </a:r>
            <a:r>
              <a:rPr lang="en-US" sz="2800">
                <a:solidFill>
                  <a:schemeClr val="hlink"/>
                </a:solidFill>
                <a:sym typeface="Symbol" pitchFamily="-110" charset="2"/>
              </a:rPr>
              <a:t></a:t>
            </a:r>
            <a:r>
              <a:rPr lang="en-US" sz="2800">
                <a:solidFill>
                  <a:schemeClr val="hlink"/>
                </a:solidFill>
              </a:rPr>
              <a:t> F</a:t>
            </a:r>
            <a:r>
              <a:rPr lang="en-US" sz="2800" baseline="30000">
                <a:solidFill>
                  <a:schemeClr val="hlink"/>
                </a:solidFill>
              </a:rPr>
              <a:t>-		</a:t>
            </a:r>
            <a:r>
              <a:rPr lang="en-US" sz="2800">
                <a:solidFill>
                  <a:schemeClr val="hlink"/>
                </a:solidFill>
              </a:rPr>
              <a:t>fluoride 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		oxygen	O + 2e</a:t>
            </a:r>
            <a:r>
              <a:rPr lang="en-US" sz="2800" baseline="30000">
                <a:solidFill>
                  <a:schemeClr val="hlink"/>
                </a:solidFill>
              </a:rPr>
              <a:t>-</a:t>
            </a:r>
            <a:r>
              <a:rPr lang="en-US" sz="2800">
                <a:solidFill>
                  <a:schemeClr val="hlink"/>
                </a:solidFill>
              </a:rPr>
              <a:t> </a:t>
            </a:r>
            <a:r>
              <a:rPr lang="en-US" sz="2800">
                <a:solidFill>
                  <a:schemeClr val="hlink"/>
                </a:solidFill>
                <a:sym typeface="Symbol" pitchFamily="-110" charset="2"/>
              </a:rPr>
              <a:t></a:t>
            </a:r>
            <a:r>
              <a:rPr lang="en-US" sz="2800">
                <a:solidFill>
                  <a:schemeClr val="hlink"/>
                </a:solidFill>
              </a:rPr>
              <a:t> O</a:t>
            </a:r>
            <a:r>
              <a:rPr lang="en-US" sz="2800" baseline="30000">
                <a:solidFill>
                  <a:schemeClr val="hlink"/>
                </a:solidFill>
              </a:rPr>
              <a:t>2-</a:t>
            </a:r>
            <a:r>
              <a:rPr lang="en-US" sz="2800">
                <a:solidFill>
                  <a:schemeClr val="hlink"/>
                </a:solidFill>
              </a:rPr>
              <a:t>	oxide 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Determining </a:t>
            </a:r>
            <a:r>
              <a:rPr lang="en-US" sz="3200" b="1" dirty="0"/>
              <a:t>the Number of </a:t>
            </a:r>
            <a:br>
              <a:rPr lang="en-US" sz="3200" b="1" dirty="0"/>
            </a:br>
            <a:r>
              <a:rPr lang="en-US" sz="3200" b="1" dirty="0"/>
              <a:t>Protons and Electrons in an Ion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04800" y="4191000"/>
            <a:ext cx="8418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Find the number of protons and electrons in the Ca</a:t>
            </a:r>
            <a:r>
              <a:rPr lang="en-US" sz="2800" baseline="30000" dirty="0"/>
              <a:t>2+</a:t>
            </a:r>
            <a:r>
              <a:rPr lang="en-US" sz="2800" dirty="0"/>
              <a:t> 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4D02-9956-CB45-8024-B14EEA34BEBE}" type="slidenum">
              <a:rPr lang="en-US"/>
              <a:pPr/>
              <a:t>47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Atomic Structures of Ions</a:t>
            </a:r>
          </a:p>
        </p:txBody>
      </p:sp>
      <p:graphicFrame>
        <p:nvGraphicFramePr>
          <p:cNvPr id="6144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062163" y="1663700"/>
          <a:ext cx="5241925" cy="3860800"/>
        </p:xfrm>
        <a:graphic>
          <a:graphicData uri="http://schemas.openxmlformats.org/presentationml/2006/ole">
            <p:oleObj spid="_x0000_s67586" name="Document" r:id="rId3" imgW="5256360" imgH="3873960" progId="Word.Document.8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1A1E-E3F0-A34B-AC44-DBDB7BA90DEA}" type="slidenum">
              <a:rPr lang="en-US"/>
              <a:pPr/>
              <a:t>48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Ion Charge &amp; the Periodic Table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00600"/>
          </a:xfrm>
          <a:noFill/>
          <a:ln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sz="3000"/>
              <a:t> </a:t>
            </a:r>
          </a:p>
          <a:p>
            <a:r>
              <a:rPr lang="en-US" sz="3000"/>
              <a:t>metals are always positive ions </a:t>
            </a:r>
          </a:p>
          <a:p>
            <a:pPr lvl="1"/>
            <a:r>
              <a:rPr lang="en-US" sz="2600"/>
              <a:t>for many main group metals, the charge = the group number</a:t>
            </a:r>
          </a:p>
          <a:p>
            <a:r>
              <a:rPr lang="en-US" sz="3000"/>
              <a:t>nonmetals are negative ions</a:t>
            </a:r>
          </a:p>
          <a:p>
            <a:pPr lvl="1"/>
            <a:r>
              <a:rPr lang="en-US" sz="2600"/>
              <a:t>for nonmetals, the charge = the group number - 8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1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834-F59D-BE47-944D-94489328037F}" type="slidenum">
              <a:rPr lang="en-US"/>
              <a:pPr/>
              <a:t>49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4950" y="1454150"/>
            <a:ext cx="8674100" cy="4025900"/>
            <a:chOff x="148" y="916"/>
            <a:chExt cx="5464" cy="2536"/>
          </a:xfrm>
        </p:grpSpPr>
        <p:sp>
          <p:nvSpPr>
            <p:cNvPr id="84995" name="Rectangle 3"/>
            <p:cNvSpPr>
              <a:spLocks noChangeArrowheads="1"/>
            </p:cNvSpPr>
            <p:nvPr/>
          </p:nvSpPr>
          <p:spPr bwMode="auto">
            <a:xfrm>
              <a:off x="148" y="3097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96" name="Rectangle 4"/>
            <p:cNvSpPr>
              <a:spLocks noChangeArrowheads="1"/>
            </p:cNvSpPr>
            <p:nvPr/>
          </p:nvSpPr>
          <p:spPr bwMode="auto">
            <a:xfrm>
              <a:off x="1364" y="3097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97" name="Rectangle 5"/>
            <p:cNvSpPr>
              <a:spLocks noChangeArrowheads="1"/>
            </p:cNvSpPr>
            <p:nvPr/>
          </p:nvSpPr>
          <p:spPr bwMode="auto">
            <a:xfrm>
              <a:off x="452" y="3097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98" name="Rectangle 6"/>
            <p:cNvSpPr>
              <a:spLocks noChangeArrowheads="1"/>
            </p:cNvSpPr>
            <p:nvPr/>
          </p:nvSpPr>
          <p:spPr bwMode="auto">
            <a:xfrm>
              <a:off x="1060" y="3097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99" name="Rectangle 7"/>
            <p:cNvSpPr>
              <a:spLocks noChangeArrowheads="1"/>
            </p:cNvSpPr>
            <p:nvPr/>
          </p:nvSpPr>
          <p:spPr bwMode="auto">
            <a:xfrm>
              <a:off x="756" y="3097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0" name="Rectangle 8"/>
            <p:cNvSpPr>
              <a:spLocks noChangeArrowheads="1"/>
            </p:cNvSpPr>
            <p:nvPr/>
          </p:nvSpPr>
          <p:spPr bwMode="auto">
            <a:xfrm>
              <a:off x="1668" y="3097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1" name="Rectangle 9"/>
            <p:cNvSpPr>
              <a:spLocks noChangeArrowheads="1"/>
            </p:cNvSpPr>
            <p:nvPr/>
          </p:nvSpPr>
          <p:spPr bwMode="auto">
            <a:xfrm>
              <a:off x="1972" y="3097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2" name="Rectangle 10"/>
            <p:cNvSpPr>
              <a:spLocks noChangeArrowheads="1"/>
            </p:cNvSpPr>
            <p:nvPr/>
          </p:nvSpPr>
          <p:spPr bwMode="auto">
            <a:xfrm>
              <a:off x="2276" y="3097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3" name="Rectangle 11"/>
            <p:cNvSpPr>
              <a:spLocks noChangeArrowheads="1"/>
            </p:cNvSpPr>
            <p:nvPr/>
          </p:nvSpPr>
          <p:spPr bwMode="auto">
            <a:xfrm>
              <a:off x="2884" y="3097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4" name="Rectangle 12"/>
            <p:cNvSpPr>
              <a:spLocks noChangeArrowheads="1"/>
            </p:cNvSpPr>
            <p:nvPr/>
          </p:nvSpPr>
          <p:spPr bwMode="auto">
            <a:xfrm>
              <a:off x="148" y="2733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5" name="Rectangle 13"/>
            <p:cNvSpPr>
              <a:spLocks noChangeArrowheads="1"/>
            </p:cNvSpPr>
            <p:nvPr/>
          </p:nvSpPr>
          <p:spPr bwMode="auto">
            <a:xfrm>
              <a:off x="1364" y="2733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6" name="Rectangle 14"/>
            <p:cNvSpPr>
              <a:spLocks noChangeArrowheads="1"/>
            </p:cNvSpPr>
            <p:nvPr/>
          </p:nvSpPr>
          <p:spPr bwMode="auto">
            <a:xfrm>
              <a:off x="452" y="2733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7" name="Rectangle 15"/>
            <p:cNvSpPr>
              <a:spLocks noChangeArrowheads="1"/>
            </p:cNvSpPr>
            <p:nvPr/>
          </p:nvSpPr>
          <p:spPr bwMode="auto">
            <a:xfrm>
              <a:off x="1060" y="2733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8" name="Rectangle 16"/>
            <p:cNvSpPr>
              <a:spLocks noChangeArrowheads="1"/>
            </p:cNvSpPr>
            <p:nvPr/>
          </p:nvSpPr>
          <p:spPr bwMode="auto">
            <a:xfrm>
              <a:off x="756" y="2733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9" name="Rectangle 17"/>
            <p:cNvSpPr>
              <a:spLocks noChangeArrowheads="1"/>
            </p:cNvSpPr>
            <p:nvPr/>
          </p:nvSpPr>
          <p:spPr bwMode="auto">
            <a:xfrm>
              <a:off x="1668" y="2733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0" name="Rectangle 18"/>
            <p:cNvSpPr>
              <a:spLocks noChangeArrowheads="1"/>
            </p:cNvSpPr>
            <p:nvPr/>
          </p:nvSpPr>
          <p:spPr bwMode="auto">
            <a:xfrm>
              <a:off x="1972" y="2733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1" name="Rectangle 19"/>
            <p:cNvSpPr>
              <a:spLocks noChangeArrowheads="1"/>
            </p:cNvSpPr>
            <p:nvPr/>
          </p:nvSpPr>
          <p:spPr bwMode="auto">
            <a:xfrm>
              <a:off x="2276" y="2733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2" name="Rectangle 20"/>
            <p:cNvSpPr>
              <a:spLocks noChangeArrowheads="1"/>
            </p:cNvSpPr>
            <p:nvPr/>
          </p:nvSpPr>
          <p:spPr bwMode="auto">
            <a:xfrm>
              <a:off x="2580" y="2733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3" name="Rectangle 21"/>
            <p:cNvSpPr>
              <a:spLocks noChangeArrowheads="1"/>
            </p:cNvSpPr>
            <p:nvPr/>
          </p:nvSpPr>
          <p:spPr bwMode="auto">
            <a:xfrm>
              <a:off x="2884" y="2733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4" name="Rectangle 22"/>
            <p:cNvSpPr>
              <a:spLocks noChangeArrowheads="1"/>
            </p:cNvSpPr>
            <p:nvPr/>
          </p:nvSpPr>
          <p:spPr bwMode="auto">
            <a:xfrm>
              <a:off x="3188" y="2733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5" name="Rectangle 23"/>
            <p:cNvSpPr>
              <a:spLocks noChangeArrowheads="1"/>
            </p:cNvSpPr>
            <p:nvPr/>
          </p:nvSpPr>
          <p:spPr bwMode="auto">
            <a:xfrm>
              <a:off x="3492" y="2733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6" name="Rectangle 24"/>
            <p:cNvSpPr>
              <a:spLocks noChangeArrowheads="1"/>
            </p:cNvSpPr>
            <p:nvPr/>
          </p:nvSpPr>
          <p:spPr bwMode="auto">
            <a:xfrm>
              <a:off x="3796" y="2733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7" name="Rectangle 25"/>
            <p:cNvSpPr>
              <a:spLocks noChangeArrowheads="1"/>
            </p:cNvSpPr>
            <p:nvPr/>
          </p:nvSpPr>
          <p:spPr bwMode="auto">
            <a:xfrm>
              <a:off x="4100" y="2733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8" name="Rectangle 26"/>
            <p:cNvSpPr>
              <a:spLocks noChangeArrowheads="1"/>
            </p:cNvSpPr>
            <p:nvPr/>
          </p:nvSpPr>
          <p:spPr bwMode="auto">
            <a:xfrm>
              <a:off x="4404" y="2733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9" name="Rectangle 27"/>
            <p:cNvSpPr>
              <a:spLocks noChangeArrowheads="1"/>
            </p:cNvSpPr>
            <p:nvPr/>
          </p:nvSpPr>
          <p:spPr bwMode="auto">
            <a:xfrm>
              <a:off x="4708" y="2733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20" name="Rectangle 28"/>
            <p:cNvSpPr>
              <a:spLocks noChangeArrowheads="1"/>
            </p:cNvSpPr>
            <p:nvPr/>
          </p:nvSpPr>
          <p:spPr bwMode="auto">
            <a:xfrm>
              <a:off x="5012" y="2733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21" name="Rectangle 29"/>
            <p:cNvSpPr>
              <a:spLocks noChangeArrowheads="1"/>
            </p:cNvSpPr>
            <p:nvPr/>
          </p:nvSpPr>
          <p:spPr bwMode="auto">
            <a:xfrm>
              <a:off x="5316" y="2733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22" name="Rectangle 30"/>
            <p:cNvSpPr>
              <a:spLocks noChangeArrowheads="1"/>
            </p:cNvSpPr>
            <p:nvPr/>
          </p:nvSpPr>
          <p:spPr bwMode="auto">
            <a:xfrm>
              <a:off x="148" y="2370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23" name="Rectangle 31"/>
            <p:cNvSpPr>
              <a:spLocks noChangeArrowheads="1"/>
            </p:cNvSpPr>
            <p:nvPr/>
          </p:nvSpPr>
          <p:spPr bwMode="auto">
            <a:xfrm>
              <a:off x="1364" y="2370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24" name="Rectangle 32"/>
            <p:cNvSpPr>
              <a:spLocks noChangeArrowheads="1"/>
            </p:cNvSpPr>
            <p:nvPr/>
          </p:nvSpPr>
          <p:spPr bwMode="auto">
            <a:xfrm>
              <a:off x="452" y="2370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25" name="Rectangle 33"/>
            <p:cNvSpPr>
              <a:spLocks noChangeArrowheads="1"/>
            </p:cNvSpPr>
            <p:nvPr/>
          </p:nvSpPr>
          <p:spPr bwMode="auto">
            <a:xfrm>
              <a:off x="1060" y="2370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26" name="Rectangle 34"/>
            <p:cNvSpPr>
              <a:spLocks noChangeArrowheads="1"/>
            </p:cNvSpPr>
            <p:nvPr/>
          </p:nvSpPr>
          <p:spPr bwMode="auto">
            <a:xfrm>
              <a:off x="756" y="2370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27" name="Rectangle 35"/>
            <p:cNvSpPr>
              <a:spLocks noChangeArrowheads="1"/>
            </p:cNvSpPr>
            <p:nvPr/>
          </p:nvSpPr>
          <p:spPr bwMode="auto">
            <a:xfrm>
              <a:off x="1668" y="2370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28" name="Rectangle 36"/>
            <p:cNvSpPr>
              <a:spLocks noChangeArrowheads="1"/>
            </p:cNvSpPr>
            <p:nvPr/>
          </p:nvSpPr>
          <p:spPr bwMode="auto">
            <a:xfrm>
              <a:off x="1972" y="2370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29" name="Rectangle 37"/>
            <p:cNvSpPr>
              <a:spLocks noChangeArrowheads="1"/>
            </p:cNvSpPr>
            <p:nvPr/>
          </p:nvSpPr>
          <p:spPr bwMode="auto">
            <a:xfrm>
              <a:off x="2276" y="2370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30" name="Rectangle 38"/>
            <p:cNvSpPr>
              <a:spLocks noChangeArrowheads="1"/>
            </p:cNvSpPr>
            <p:nvPr/>
          </p:nvSpPr>
          <p:spPr bwMode="auto">
            <a:xfrm>
              <a:off x="2580" y="2370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31" name="Rectangle 39"/>
            <p:cNvSpPr>
              <a:spLocks noChangeArrowheads="1"/>
            </p:cNvSpPr>
            <p:nvPr/>
          </p:nvSpPr>
          <p:spPr bwMode="auto">
            <a:xfrm>
              <a:off x="2884" y="2370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32" name="Rectangle 40"/>
            <p:cNvSpPr>
              <a:spLocks noChangeArrowheads="1"/>
            </p:cNvSpPr>
            <p:nvPr/>
          </p:nvSpPr>
          <p:spPr bwMode="auto">
            <a:xfrm>
              <a:off x="3188" y="2370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33" name="Rectangle 41"/>
            <p:cNvSpPr>
              <a:spLocks noChangeArrowheads="1"/>
            </p:cNvSpPr>
            <p:nvPr/>
          </p:nvSpPr>
          <p:spPr bwMode="auto">
            <a:xfrm>
              <a:off x="3492" y="2370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34" name="Rectangle 42"/>
            <p:cNvSpPr>
              <a:spLocks noChangeArrowheads="1"/>
            </p:cNvSpPr>
            <p:nvPr/>
          </p:nvSpPr>
          <p:spPr bwMode="auto">
            <a:xfrm>
              <a:off x="3796" y="2370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35" name="Rectangle 43"/>
            <p:cNvSpPr>
              <a:spLocks noChangeArrowheads="1"/>
            </p:cNvSpPr>
            <p:nvPr/>
          </p:nvSpPr>
          <p:spPr bwMode="auto">
            <a:xfrm>
              <a:off x="4100" y="2370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36" name="Rectangle 44"/>
            <p:cNvSpPr>
              <a:spLocks noChangeArrowheads="1"/>
            </p:cNvSpPr>
            <p:nvPr/>
          </p:nvSpPr>
          <p:spPr bwMode="auto">
            <a:xfrm>
              <a:off x="4404" y="2370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37" name="Rectangle 45"/>
            <p:cNvSpPr>
              <a:spLocks noChangeArrowheads="1"/>
            </p:cNvSpPr>
            <p:nvPr/>
          </p:nvSpPr>
          <p:spPr bwMode="auto">
            <a:xfrm>
              <a:off x="4708" y="2370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38" name="Rectangle 46"/>
            <p:cNvSpPr>
              <a:spLocks noChangeArrowheads="1"/>
            </p:cNvSpPr>
            <p:nvPr/>
          </p:nvSpPr>
          <p:spPr bwMode="auto">
            <a:xfrm>
              <a:off x="5012" y="2370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39" name="Rectangle 47"/>
            <p:cNvSpPr>
              <a:spLocks noChangeArrowheads="1"/>
            </p:cNvSpPr>
            <p:nvPr/>
          </p:nvSpPr>
          <p:spPr bwMode="auto">
            <a:xfrm>
              <a:off x="5316" y="2370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40" name="Rectangle 48"/>
            <p:cNvSpPr>
              <a:spLocks noChangeArrowheads="1"/>
            </p:cNvSpPr>
            <p:nvPr/>
          </p:nvSpPr>
          <p:spPr bwMode="auto">
            <a:xfrm>
              <a:off x="2580" y="3097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41" name="Rectangle 49"/>
            <p:cNvSpPr>
              <a:spLocks noChangeArrowheads="1"/>
            </p:cNvSpPr>
            <p:nvPr/>
          </p:nvSpPr>
          <p:spPr bwMode="auto">
            <a:xfrm>
              <a:off x="148" y="2006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42" name="Rectangle 50"/>
            <p:cNvSpPr>
              <a:spLocks noChangeArrowheads="1"/>
            </p:cNvSpPr>
            <p:nvPr/>
          </p:nvSpPr>
          <p:spPr bwMode="auto">
            <a:xfrm>
              <a:off x="1364" y="2006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43" name="Rectangle 51"/>
            <p:cNvSpPr>
              <a:spLocks noChangeArrowheads="1"/>
            </p:cNvSpPr>
            <p:nvPr/>
          </p:nvSpPr>
          <p:spPr bwMode="auto">
            <a:xfrm>
              <a:off x="452" y="2006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44" name="Rectangle 52"/>
            <p:cNvSpPr>
              <a:spLocks noChangeArrowheads="1"/>
            </p:cNvSpPr>
            <p:nvPr/>
          </p:nvSpPr>
          <p:spPr bwMode="auto">
            <a:xfrm>
              <a:off x="1060" y="2006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45" name="Rectangle 53"/>
            <p:cNvSpPr>
              <a:spLocks noChangeArrowheads="1"/>
            </p:cNvSpPr>
            <p:nvPr/>
          </p:nvSpPr>
          <p:spPr bwMode="auto">
            <a:xfrm>
              <a:off x="756" y="2006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46" name="Rectangle 54"/>
            <p:cNvSpPr>
              <a:spLocks noChangeArrowheads="1"/>
            </p:cNvSpPr>
            <p:nvPr/>
          </p:nvSpPr>
          <p:spPr bwMode="auto">
            <a:xfrm>
              <a:off x="1668" y="2006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47" name="Rectangle 55"/>
            <p:cNvSpPr>
              <a:spLocks noChangeArrowheads="1"/>
            </p:cNvSpPr>
            <p:nvPr/>
          </p:nvSpPr>
          <p:spPr bwMode="auto">
            <a:xfrm>
              <a:off x="1972" y="2006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48" name="Rectangle 56"/>
            <p:cNvSpPr>
              <a:spLocks noChangeArrowheads="1"/>
            </p:cNvSpPr>
            <p:nvPr/>
          </p:nvSpPr>
          <p:spPr bwMode="auto">
            <a:xfrm>
              <a:off x="2276" y="2006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49" name="Rectangle 57"/>
            <p:cNvSpPr>
              <a:spLocks noChangeArrowheads="1"/>
            </p:cNvSpPr>
            <p:nvPr/>
          </p:nvSpPr>
          <p:spPr bwMode="auto">
            <a:xfrm>
              <a:off x="2580" y="2006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50" name="Rectangle 58"/>
            <p:cNvSpPr>
              <a:spLocks noChangeArrowheads="1"/>
            </p:cNvSpPr>
            <p:nvPr/>
          </p:nvSpPr>
          <p:spPr bwMode="auto">
            <a:xfrm>
              <a:off x="2884" y="2006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51" name="Rectangle 59"/>
            <p:cNvSpPr>
              <a:spLocks noChangeArrowheads="1"/>
            </p:cNvSpPr>
            <p:nvPr/>
          </p:nvSpPr>
          <p:spPr bwMode="auto">
            <a:xfrm>
              <a:off x="3188" y="2006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52" name="Rectangle 60"/>
            <p:cNvSpPr>
              <a:spLocks noChangeArrowheads="1"/>
            </p:cNvSpPr>
            <p:nvPr/>
          </p:nvSpPr>
          <p:spPr bwMode="auto">
            <a:xfrm>
              <a:off x="3492" y="2006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53" name="Rectangle 61"/>
            <p:cNvSpPr>
              <a:spLocks noChangeArrowheads="1"/>
            </p:cNvSpPr>
            <p:nvPr/>
          </p:nvSpPr>
          <p:spPr bwMode="auto">
            <a:xfrm>
              <a:off x="3796" y="2006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54" name="Rectangle 62"/>
            <p:cNvSpPr>
              <a:spLocks noChangeArrowheads="1"/>
            </p:cNvSpPr>
            <p:nvPr/>
          </p:nvSpPr>
          <p:spPr bwMode="auto">
            <a:xfrm>
              <a:off x="4100" y="2006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55" name="Rectangle 63"/>
            <p:cNvSpPr>
              <a:spLocks noChangeArrowheads="1"/>
            </p:cNvSpPr>
            <p:nvPr/>
          </p:nvSpPr>
          <p:spPr bwMode="auto">
            <a:xfrm>
              <a:off x="4404" y="2006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56" name="Rectangle 64"/>
            <p:cNvSpPr>
              <a:spLocks noChangeArrowheads="1"/>
            </p:cNvSpPr>
            <p:nvPr/>
          </p:nvSpPr>
          <p:spPr bwMode="auto">
            <a:xfrm>
              <a:off x="4708" y="2006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57" name="Rectangle 65"/>
            <p:cNvSpPr>
              <a:spLocks noChangeArrowheads="1"/>
            </p:cNvSpPr>
            <p:nvPr/>
          </p:nvSpPr>
          <p:spPr bwMode="auto">
            <a:xfrm>
              <a:off x="5012" y="2006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58" name="Rectangle 66"/>
            <p:cNvSpPr>
              <a:spLocks noChangeArrowheads="1"/>
            </p:cNvSpPr>
            <p:nvPr/>
          </p:nvSpPr>
          <p:spPr bwMode="auto">
            <a:xfrm>
              <a:off x="5316" y="2006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59" name="Rectangle 67"/>
            <p:cNvSpPr>
              <a:spLocks noChangeArrowheads="1"/>
            </p:cNvSpPr>
            <p:nvPr/>
          </p:nvSpPr>
          <p:spPr bwMode="auto">
            <a:xfrm>
              <a:off x="148" y="1643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60" name="Rectangle 68"/>
            <p:cNvSpPr>
              <a:spLocks noChangeArrowheads="1"/>
            </p:cNvSpPr>
            <p:nvPr/>
          </p:nvSpPr>
          <p:spPr bwMode="auto">
            <a:xfrm>
              <a:off x="452" y="1643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61" name="Rectangle 69"/>
            <p:cNvSpPr>
              <a:spLocks noChangeArrowheads="1"/>
            </p:cNvSpPr>
            <p:nvPr/>
          </p:nvSpPr>
          <p:spPr bwMode="auto">
            <a:xfrm>
              <a:off x="3796" y="1643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62" name="Rectangle 70"/>
            <p:cNvSpPr>
              <a:spLocks noChangeArrowheads="1"/>
            </p:cNvSpPr>
            <p:nvPr/>
          </p:nvSpPr>
          <p:spPr bwMode="auto">
            <a:xfrm>
              <a:off x="4100" y="1643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63" name="Rectangle 71"/>
            <p:cNvSpPr>
              <a:spLocks noChangeArrowheads="1"/>
            </p:cNvSpPr>
            <p:nvPr/>
          </p:nvSpPr>
          <p:spPr bwMode="auto">
            <a:xfrm>
              <a:off x="4404" y="1643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64" name="Rectangle 72"/>
            <p:cNvSpPr>
              <a:spLocks noChangeArrowheads="1"/>
            </p:cNvSpPr>
            <p:nvPr/>
          </p:nvSpPr>
          <p:spPr bwMode="auto">
            <a:xfrm>
              <a:off x="4708" y="1643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65" name="Rectangle 73"/>
            <p:cNvSpPr>
              <a:spLocks noChangeArrowheads="1"/>
            </p:cNvSpPr>
            <p:nvPr/>
          </p:nvSpPr>
          <p:spPr bwMode="auto">
            <a:xfrm>
              <a:off x="5012" y="1643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66" name="Rectangle 74"/>
            <p:cNvSpPr>
              <a:spLocks noChangeArrowheads="1"/>
            </p:cNvSpPr>
            <p:nvPr/>
          </p:nvSpPr>
          <p:spPr bwMode="auto">
            <a:xfrm>
              <a:off x="5316" y="1643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67" name="Rectangle 75"/>
            <p:cNvSpPr>
              <a:spLocks noChangeArrowheads="1"/>
            </p:cNvSpPr>
            <p:nvPr/>
          </p:nvSpPr>
          <p:spPr bwMode="auto">
            <a:xfrm>
              <a:off x="148" y="1279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68" name="Rectangle 76"/>
            <p:cNvSpPr>
              <a:spLocks noChangeArrowheads="1"/>
            </p:cNvSpPr>
            <p:nvPr/>
          </p:nvSpPr>
          <p:spPr bwMode="auto">
            <a:xfrm>
              <a:off x="452" y="1279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69" name="Rectangle 77"/>
            <p:cNvSpPr>
              <a:spLocks noChangeArrowheads="1"/>
            </p:cNvSpPr>
            <p:nvPr/>
          </p:nvSpPr>
          <p:spPr bwMode="auto">
            <a:xfrm>
              <a:off x="3796" y="1279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70" name="Rectangle 78"/>
            <p:cNvSpPr>
              <a:spLocks noChangeArrowheads="1"/>
            </p:cNvSpPr>
            <p:nvPr/>
          </p:nvSpPr>
          <p:spPr bwMode="auto">
            <a:xfrm>
              <a:off x="4100" y="1279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71" name="Rectangle 79"/>
            <p:cNvSpPr>
              <a:spLocks noChangeArrowheads="1"/>
            </p:cNvSpPr>
            <p:nvPr/>
          </p:nvSpPr>
          <p:spPr bwMode="auto">
            <a:xfrm>
              <a:off x="4404" y="1279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72" name="Rectangle 80"/>
            <p:cNvSpPr>
              <a:spLocks noChangeArrowheads="1"/>
            </p:cNvSpPr>
            <p:nvPr/>
          </p:nvSpPr>
          <p:spPr bwMode="auto">
            <a:xfrm>
              <a:off x="4708" y="1279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73" name="Rectangle 81"/>
            <p:cNvSpPr>
              <a:spLocks noChangeArrowheads="1"/>
            </p:cNvSpPr>
            <p:nvPr/>
          </p:nvSpPr>
          <p:spPr bwMode="auto">
            <a:xfrm>
              <a:off x="5012" y="1279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74" name="Rectangle 82"/>
            <p:cNvSpPr>
              <a:spLocks noChangeArrowheads="1"/>
            </p:cNvSpPr>
            <p:nvPr/>
          </p:nvSpPr>
          <p:spPr bwMode="auto">
            <a:xfrm>
              <a:off x="5316" y="1279"/>
              <a:ext cx="296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75" name="Rectangle 83"/>
            <p:cNvSpPr>
              <a:spLocks noChangeArrowheads="1"/>
            </p:cNvSpPr>
            <p:nvPr/>
          </p:nvSpPr>
          <p:spPr bwMode="auto">
            <a:xfrm>
              <a:off x="5316" y="916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76" name="Rectangle 84"/>
            <p:cNvSpPr>
              <a:spLocks noChangeArrowheads="1"/>
            </p:cNvSpPr>
            <p:nvPr/>
          </p:nvSpPr>
          <p:spPr bwMode="auto">
            <a:xfrm>
              <a:off x="148" y="916"/>
              <a:ext cx="296" cy="3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77" name="Line 85"/>
            <p:cNvSpPr>
              <a:spLocks noChangeShapeType="1"/>
            </p:cNvSpPr>
            <p:nvPr/>
          </p:nvSpPr>
          <p:spPr bwMode="auto">
            <a:xfrm>
              <a:off x="3792" y="1639"/>
              <a:ext cx="30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78" name="Line 86"/>
            <p:cNvSpPr>
              <a:spLocks noChangeShapeType="1"/>
            </p:cNvSpPr>
            <p:nvPr/>
          </p:nvSpPr>
          <p:spPr bwMode="auto">
            <a:xfrm>
              <a:off x="4096" y="1639"/>
              <a:ext cx="0" cy="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79" name="Line 87"/>
            <p:cNvSpPr>
              <a:spLocks noChangeShapeType="1"/>
            </p:cNvSpPr>
            <p:nvPr/>
          </p:nvSpPr>
          <p:spPr bwMode="auto">
            <a:xfrm>
              <a:off x="4096" y="2002"/>
              <a:ext cx="30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80" name="Line 88"/>
            <p:cNvSpPr>
              <a:spLocks noChangeShapeType="1"/>
            </p:cNvSpPr>
            <p:nvPr/>
          </p:nvSpPr>
          <p:spPr bwMode="auto">
            <a:xfrm>
              <a:off x="4400" y="2002"/>
              <a:ext cx="0" cy="36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81" name="Line 89"/>
            <p:cNvSpPr>
              <a:spLocks noChangeShapeType="1"/>
            </p:cNvSpPr>
            <p:nvPr/>
          </p:nvSpPr>
          <p:spPr bwMode="auto">
            <a:xfrm>
              <a:off x="4400" y="2366"/>
              <a:ext cx="30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82" name="Line 90"/>
            <p:cNvSpPr>
              <a:spLocks noChangeShapeType="1"/>
            </p:cNvSpPr>
            <p:nvPr/>
          </p:nvSpPr>
          <p:spPr bwMode="auto">
            <a:xfrm>
              <a:off x="4704" y="2366"/>
              <a:ext cx="0" cy="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83" name="Line 91"/>
            <p:cNvSpPr>
              <a:spLocks noChangeShapeType="1"/>
            </p:cNvSpPr>
            <p:nvPr/>
          </p:nvSpPr>
          <p:spPr bwMode="auto">
            <a:xfrm>
              <a:off x="4704" y="2729"/>
              <a:ext cx="30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84" name="Line 92"/>
            <p:cNvSpPr>
              <a:spLocks noChangeShapeType="1"/>
            </p:cNvSpPr>
            <p:nvPr/>
          </p:nvSpPr>
          <p:spPr bwMode="auto">
            <a:xfrm>
              <a:off x="5008" y="2729"/>
              <a:ext cx="0" cy="36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085" name="Rectangle 93"/>
          <p:cNvSpPr>
            <a:spLocks noChangeArrowheads="1"/>
          </p:cNvSpPr>
          <p:nvPr/>
        </p:nvSpPr>
        <p:spPr bwMode="auto">
          <a:xfrm>
            <a:off x="138113" y="2200275"/>
            <a:ext cx="522287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hlink"/>
                </a:solidFill>
                <a:latin typeface="Librarian" charset="0"/>
              </a:rPr>
              <a:t>Li</a:t>
            </a:r>
            <a:r>
              <a:rPr lang="en-US" sz="1700" baseline="30000">
                <a:solidFill>
                  <a:schemeClr val="hlink"/>
                </a:solidFill>
                <a:latin typeface="Librarian" charset="0"/>
              </a:rPr>
              <a:t>+1</a:t>
            </a:r>
          </a:p>
        </p:txBody>
      </p:sp>
      <p:sp>
        <p:nvSpPr>
          <p:cNvPr id="85086" name="Rectangle 94"/>
          <p:cNvSpPr>
            <a:spLocks noChangeArrowheads="1"/>
          </p:cNvSpPr>
          <p:nvPr/>
        </p:nvSpPr>
        <p:spPr bwMode="auto">
          <a:xfrm>
            <a:off x="138113" y="2705100"/>
            <a:ext cx="774700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hlink"/>
                </a:solidFill>
                <a:latin typeface="Librarian" charset="0"/>
              </a:rPr>
              <a:t>Na</a:t>
            </a:r>
            <a:r>
              <a:rPr lang="en-US" sz="1700" baseline="30000">
                <a:solidFill>
                  <a:schemeClr val="hlink"/>
                </a:solidFill>
                <a:latin typeface="Librarian" charset="0"/>
              </a:rPr>
              <a:t>+1</a:t>
            </a:r>
          </a:p>
        </p:txBody>
      </p:sp>
      <p:sp>
        <p:nvSpPr>
          <p:cNvPr id="85087" name="Rectangle 95"/>
          <p:cNvSpPr>
            <a:spLocks noChangeArrowheads="1"/>
          </p:cNvSpPr>
          <p:nvPr/>
        </p:nvSpPr>
        <p:spPr bwMode="auto">
          <a:xfrm>
            <a:off x="214313" y="3343275"/>
            <a:ext cx="485775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hlink"/>
                </a:solidFill>
                <a:latin typeface="Librarian" charset="0"/>
              </a:rPr>
              <a:t>K</a:t>
            </a:r>
            <a:r>
              <a:rPr lang="en-US" sz="1700" baseline="30000">
                <a:solidFill>
                  <a:schemeClr val="hlink"/>
                </a:solidFill>
                <a:latin typeface="Librarian" charset="0"/>
              </a:rPr>
              <a:t>+1</a:t>
            </a:r>
          </a:p>
        </p:txBody>
      </p:sp>
      <p:sp>
        <p:nvSpPr>
          <p:cNvPr id="85088" name="Rectangle 96"/>
          <p:cNvSpPr>
            <a:spLocks noChangeArrowheads="1"/>
          </p:cNvSpPr>
          <p:nvPr/>
        </p:nvSpPr>
        <p:spPr bwMode="auto">
          <a:xfrm>
            <a:off x="138113" y="3876675"/>
            <a:ext cx="582612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hlink"/>
                </a:solidFill>
                <a:latin typeface="Librarian" charset="0"/>
              </a:rPr>
              <a:t>Rb</a:t>
            </a:r>
            <a:r>
              <a:rPr lang="en-US" sz="1700" baseline="30000">
                <a:solidFill>
                  <a:schemeClr val="hlink"/>
                </a:solidFill>
                <a:latin typeface="Librarian" charset="0"/>
              </a:rPr>
              <a:t>+1</a:t>
            </a:r>
          </a:p>
        </p:txBody>
      </p:sp>
      <p:sp>
        <p:nvSpPr>
          <p:cNvPr id="85089" name="Rectangle 97"/>
          <p:cNvSpPr>
            <a:spLocks noChangeArrowheads="1"/>
          </p:cNvSpPr>
          <p:nvPr/>
        </p:nvSpPr>
        <p:spPr bwMode="auto">
          <a:xfrm>
            <a:off x="138113" y="4486275"/>
            <a:ext cx="558800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hlink"/>
                </a:solidFill>
                <a:latin typeface="Librarian" charset="0"/>
              </a:rPr>
              <a:t>Cs</a:t>
            </a:r>
            <a:r>
              <a:rPr lang="en-US" sz="1700" baseline="30000">
                <a:solidFill>
                  <a:schemeClr val="hlink"/>
                </a:solidFill>
                <a:latin typeface="Librarian" charset="0"/>
              </a:rPr>
              <a:t>+1</a:t>
            </a:r>
          </a:p>
        </p:txBody>
      </p:sp>
      <p:sp>
        <p:nvSpPr>
          <p:cNvPr id="85090" name="Rectangle 98"/>
          <p:cNvSpPr>
            <a:spLocks noChangeArrowheads="1"/>
          </p:cNvSpPr>
          <p:nvPr/>
        </p:nvSpPr>
        <p:spPr bwMode="auto">
          <a:xfrm>
            <a:off x="639763" y="2198688"/>
            <a:ext cx="569912" cy="347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accent2"/>
                </a:solidFill>
                <a:latin typeface="Librarian" charset="0"/>
              </a:rPr>
              <a:t>Be</a:t>
            </a:r>
            <a:r>
              <a:rPr lang="en-US" sz="1700" baseline="30000">
                <a:solidFill>
                  <a:schemeClr val="accent2"/>
                </a:solidFill>
                <a:latin typeface="Librarian" charset="0"/>
              </a:rPr>
              <a:t>+2</a:t>
            </a:r>
          </a:p>
        </p:txBody>
      </p:sp>
      <p:sp>
        <p:nvSpPr>
          <p:cNvPr id="85091" name="Rectangle 99"/>
          <p:cNvSpPr>
            <a:spLocks noChangeArrowheads="1"/>
          </p:cNvSpPr>
          <p:nvPr/>
        </p:nvSpPr>
        <p:spPr bwMode="auto">
          <a:xfrm>
            <a:off x="617538" y="2703513"/>
            <a:ext cx="630237" cy="347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accent2"/>
                </a:solidFill>
                <a:latin typeface="Librarian" charset="0"/>
              </a:rPr>
              <a:t>Mg</a:t>
            </a:r>
            <a:r>
              <a:rPr lang="en-US" sz="1700" baseline="30000">
                <a:solidFill>
                  <a:schemeClr val="accent2"/>
                </a:solidFill>
                <a:latin typeface="Librarian" charset="0"/>
              </a:rPr>
              <a:t>+2</a:t>
            </a:r>
          </a:p>
        </p:txBody>
      </p:sp>
      <p:sp>
        <p:nvSpPr>
          <p:cNvPr id="85092" name="Rectangle 100"/>
          <p:cNvSpPr>
            <a:spLocks noChangeArrowheads="1"/>
          </p:cNvSpPr>
          <p:nvPr/>
        </p:nvSpPr>
        <p:spPr bwMode="auto">
          <a:xfrm>
            <a:off x="633413" y="3341688"/>
            <a:ext cx="569912" cy="347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accent2"/>
                </a:solidFill>
                <a:latin typeface="Librarian" charset="0"/>
              </a:rPr>
              <a:t>Ca</a:t>
            </a:r>
            <a:r>
              <a:rPr lang="en-US" sz="1700" baseline="30000">
                <a:solidFill>
                  <a:schemeClr val="accent2"/>
                </a:solidFill>
                <a:latin typeface="Librarian" charset="0"/>
              </a:rPr>
              <a:t>+2</a:t>
            </a:r>
          </a:p>
        </p:txBody>
      </p:sp>
      <p:sp>
        <p:nvSpPr>
          <p:cNvPr id="85093" name="Rectangle 101"/>
          <p:cNvSpPr>
            <a:spLocks noChangeArrowheads="1"/>
          </p:cNvSpPr>
          <p:nvPr/>
        </p:nvSpPr>
        <p:spPr bwMode="auto">
          <a:xfrm>
            <a:off x="657225" y="3875088"/>
            <a:ext cx="522288" cy="347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accent2"/>
                </a:solidFill>
                <a:latin typeface="Librarian" charset="0"/>
              </a:rPr>
              <a:t>Sr</a:t>
            </a:r>
            <a:r>
              <a:rPr lang="en-US" sz="1700" baseline="30000">
                <a:solidFill>
                  <a:schemeClr val="accent2"/>
                </a:solidFill>
                <a:latin typeface="Librarian" charset="0"/>
              </a:rPr>
              <a:t>+2</a:t>
            </a:r>
          </a:p>
        </p:txBody>
      </p:sp>
      <p:sp>
        <p:nvSpPr>
          <p:cNvPr id="85094" name="Rectangle 102"/>
          <p:cNvSpPr>
            <a:spLocks noChangeArrowheads="1"/>
          </p:cNvSpPr>
          <p:nvPr/>
        </p:nvSpPr>
        <p:spPr bwMode="auto">
          <a:xfrm>
            <a:off x="633413" y="4484688"/>
            <a:ext cx="569912" cy="347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accent2"/>
                </a:solidFill>
                <a:latin typeface="Librarian" charset="0"/>
              </a:rPr>
              <a:t>Ba</a:t>
            </a:r>
            <a:r>
              <a:rPr lang="en-US" sz="1700" baseline="30000">
                <a:solidFill>
                  <a:schemeClr val="accent2"/>
                </a:solidFill>
                <a:latin typeface="Librarian" charset="0"/>
              </a:rPr>
              <a:t>+2</a:t>
            </a:r>
          </a:p>
        </p:txBody>
      </p:sp>
      <p:sp>
        <p:nvSpPr>
          <p:cNvPr id="85095" name="Rectangle 103"/>
          <p:cNvSpPr>
            <a:spLocks noChangeArrowheads="1"/>
          </p:cNvSpPr>
          <p:nvPr/>
        </p:nvSpPr>
        <p:spPr bwMode="auto">
          <a:xfrm>
            <a:off x="6024563" y="2743200"/>
            <a:ext cx="546100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tx2"/>
                </a:solidFill>
                <a:latin typeface="Librarian" charset="0"/>
              </a:rPr>
              <a:t>Al</a:t>
            </a:r>
            <a:r>
              <a:rPr lang="en-US" sz="1700" baseline="30000">
                <a:solidFill>
                  <a:schemeClr val="tx2"/>
                </a:solidFill>
                <a:latin typeface="Librarian" charset="0"/>
              </a:rPr>
              <a:t>+3</a:t>
            </a:r>
          </a:p>
        </p:txBody>
      </p:sp>
      <p:sp>
        <p:nvSpPr>
          <p:cNvPr id="85096" name="Rectangle 104"/>
          <p:cNvSpPr>
            <a:spLocks noChangeArrowheads="1"/>
          </p:cNvSpPr>
          <p:nvPr/>
        </p:nvSpPr>
        <p:spPr bwMode="auto">
          <a:xfrm>
            <a:off x="6007100" y="3352800"/>
            <a:ext cx="581025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tx2"/>
                </a:solidFill>
                <a:latin typeface="Librarian" charset="0"/>
              </a:rPr>
              <a:t>Ga</a:t>
            </a:r>
            <a:r>
              <a:rPr lang="en-US" sz="1700" baseline="30000">
                <a:solidFill>
                  <a:schemeClr val="tx2"/>
                </a:solidFill>
                <a:latin typeface="Librarian" charset="0"/>
              </a:rPr>
              <a:t>+3</a:t>
            </a:r>
          </a:p>
        </p:txBody>
      </p:sp>
      <p:sp>
        <p:nvSpPr>
          <p:cNvPr id="85097" name="Rectangle 105"/>
          <p:cNvSpPr>
            <a:spLocks noChangeArrowheads="1"/>
          </p:cNvSpPr>
          <p:nvPr/>
        </p:nvSpPr>
        <p:spPr bwMode="auto">
          <a:xfrm>
            <a:off x="6043613" y="3886200"/>
            <a:ext cx="509587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tx2"/>
                </a:solidFill>
                <a:latin typeface="Librarian" charset="0"/>
              </a:rPr>
              <a:t>In</a:t>
            </a:r>
            <a:r>
              <a:rPr lang="en-US" sz="1700" baseline="30000">
                <a:solidFill>
                  <a:schemeClr val="tx2"/>
                </a:solidFill>
                <a:latin typeface="Librarian" charset="0"/>
              </a:rPr>
              <a:t>+3</a:t>
            </a:r>
          </a:p>
        </p:txBody>
      </p:sp>
      <p:sp>
        <p:nvSpPr>
          <p:cNvPr id="85098" name="Rectangle 106"/>
          <p:cNvSpPr>
            <a:spLocks noChangeArrowheads="1"/>
          </p:cNvSpPr>
          <p:nvPr/>
        </p:nvSpPr>
        <p:spPr bwMode="auto">
          <a:xfrm>
            <a:off x="7453313" y="2200275"/>
            <a:ext cx="452437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accent2"/>
                </a:solidFill>
                <a:latin typeface="Librarian" charset="0"/>
              </a:rPr>
              <a:t>O</a:t>
            </a:r>
            <a:r>
              <a:rPr lang="en-US" sz="1700" baseline="30000">
                <a:solidFill>
                  <a:schemeClr val="accent2"/>
                </a:solidFill>
                <a:latin typeface="Librarian" charset="0"/>
              </a:rPr>
              <a:t>-2</a:t>
            </a:r>
          </a:p>
        </p:txBody>
      </p:sp>
      <p:sp>
        <p:nvSpPr>
          <p:cNvPr id="85099" name="Rectangle 107"/>
          <p:cNvSpPr>
            <a:spLocks noChangeArrowheads="1"/>
          </p:cNvSpPr>
          <p:nvPr/>
        </p:nvSpPr>
        <p:spPr bwMode="auto">
          <a:xfrm>
            <a:off x="7453313" y="2733675"/>
            <a:ext cx="417512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accent2"/>
                </a:solidFill>
                <a:latin typeface="Librarian" charset="0"/>
              </a:rPr>
              <a:t>S</a:t>
            </a:r>
            <a:r>
              <a:rPr lang="en-US" sz="1700" baseline="30000">
                <a:solidFill>
                  <a:schemeClr val="accent2"/>
                </a:solidFill>
                <a:latin typeface="Librarian" charset="0"/>
              </a:rPr>
              <a:t>-2</a:t>
            </a:r>
          </a:p>
        </p:txBody>
      </p:sp>
      <p:sp>
        <p:nvSpPr>
          <p:cNvPr id="85100" name="Rectangle 108"/>
          <p:cNvSpPr>
            <a:spLocks noChangeArrowheads="1"/>
          </p:cNvSpPr>
          <p:nvPr/>
        </p:nvSpPr>
        <p:spPr bwMode="auto">
          <a:xfrm>
            <a:off x="7453313" y="3343275"/>
            <a:ext cx="512762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accent2"/>
                </a:solidFill>
                <a:latin typeface="Librarian" charset="0"/>
              </a:rPr>
              <a:t>Se</a:t>
            </a:r>
            <a:r>
              <a:rPr lang="en-US" sz="1700" baseline="30000">
                <a:solidFill>
                  <a:schemeClr val="accent2"/>
                </a:solidFill>
                <a:latin typeface="Librarian" charset="0"/>
              </a:rPr>
              <a:t>-2</a:t>
            </a:r>
          </a:p>
        </p:txBody>
      </p:sp>
      <p:sp>
        <p:nvSpPr>
          <p:cNvPr id="85101" name="Rectangle 109"/>
          <p:cNvSpPr>
            <a:spLocks noChangeArrowheads="1"/>
          </p:cNvSpPr>
          <p:nvPr/>
        </p:nvSpPr>
        <p:spPr bwMode="auto">
          <a:xfrm>
            <a:off x="7453313" y="3876675"/>
            <a:ext cx="523875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accent2"/>
                </a:solidFill>
                <a:latin typeface="Librarian" charset="0"/>
              </a:rPr>
              <a:t>Te</a:t>
            </a:r>
            <a:r>
              <a:rPr lang="en-US" sz="1700" baseline="30000">
                <a:solidFill>
                  <a:schemeClr val="accent2"/>
                </a:solidFill>
                <a:latin typeface="Librarian" charset="0"/>
              </a:rPr>
              <a:t>-2</a:t>
            </a:r>
          </a:p>
        </p:txBody>
      </p:sp>
      <p:sp>
        <p:nvSpPr>
          <p:cNvPr id="85102" name="Rectangle 110"/>
          <p:cNvSpPr>
            <a:spLocks noChangeArrowheads="1"/>
          </p:cNvSpPr>
          <p:nvPr/>
        </p:nvSpPr>
        <p:spPr bwMode="auto">
          <a:xfrm>
            <a:off x="7991475" y="2200275"/>
            <a:ext cx="417513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folHlink"/>
                </a:solidFill>
                <a:latin typeface="Librarian" charset="0"/>
              </a:rPr>
              <a:t>F</a:t>
            </a:r>
            <a:r>
              <a:rPr lang="en-US" sz="1700" baseline="30000">
                <a:solidFill>
                  <a:schemeClr val="folHlink"/>
                </a:solidFill>
                <a:latin typeface="Librarian" charset="0"/>
              </a:rPr>
              <a:t>-1</a:t>
            </a:r>
          </a:p>
        </p:txBody>
      </p:sp>
      <p:sp>
        <p:nvSpPr>
          <p:cNvPr id="85103" name="Rectangle 111"/>
          <p:cNvSpPr>
            <a:spLocks noChangeArrowheads="1"/>
          </p:cNvSpPr>
          <p:nvPr/>
        </p:nvSpPr>
        <p:spPr bwMode="auto">
          <a:xfrm>
            <a:off x="7948613" y="2733675"/>
            <a:ext cx="501650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folHlink"/>
                </a:solidFill>
                <a:latin typeface="Librarian" charset="0"/>
              </a:rPr>
              <a:t>Cl</a:t>
            </a:r>
            <a:r>
              <a:rPr lang="en-US" sz="1700" baseline="30000">
                <a:solidFill>
                  <a:schemeClr val="folHlink"/>
                </a:solidFill>
                <a:latin typeface="Librarian" charset="0"/>
              </a:rPr>
              <a:t>-1</a:t>
            </a:r>
          </a:p>
        </p:txBody>
      </p:sp>
      <p:sp>
        <p:nvSpPr>
          <p:cNvPr id="85104" name="Rectangle 112"/>
          <p:cNvSpPr>
            <a:spLocks noChangeArrowheads="1"/>
          </p:cNvSpPr>
          <p:nvPr/>
        </p:nvSpPr>
        <p:spPr bwMode="auto">
          <a:xfrm>
            <a:off x="7932738" y="3343275"/>
            <a:ext cx="512762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folHlink"/>
                </a:solidFill>
                <a:latin typeface="Librarian" charset="0"/>
              </a:rPr>
              <a:t>Br</a:t>
            </a:r>
            <a:r>
              <a:rPr lang="en-US" sz="1700" baseline="30000">
                <a:solidFill>
                  <a:schemeClr val="folHlink"/>
                </a:solidFill>
                <a:latin typeface="Librarian" charset="0"/>
              </a:rPr>
              <a:t>-1</a:t>
            </a:r>
          </a:p>
        </p:txBody>
      </p:sp>
      <p:sp>
        <p:nvSpPr>
          <p:cNvPr id="85105" name="Rectangle 113"/>
          <p:cNvSpPr>
            <a:spLocks noChangeArrowheads="1"/>
          </p:cNvSpPr>
          <p:nvPr/>
        </p:nvSpPr>
        <p:spPr bwMode="auto">
          <a:xfrm>
            <a:off x="8023225" y="3876675"/>
            <a:ext cx="368300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chemeClr val="folHlink"/>
                </a:solidFill>
                <a:latin typeface="Librarian" charset="0"/>
              </a:rPr>
              <a:t>I</a:t>
            </a:r>
            <a:r>
              <a:rPr lang="en-US" sz="1700" baseline="30000">
                <a:solidFill>
                  <a:schemeClr val="folHlink"/>
                </a:solidFill>
                <a:latin typeface="Librarian" charset="0"/>
              </a:rPr>
              <a:t>-1</a:t>
            </a:r>
          </a:p>
        </p:txBody>
      </p:sp>
      <p:sp>
        <p:nvSpPr>
          <p:cNvPr id="85106" name="Rectangle 114"/>
          <p:cNvSpPr>
            <a:spLocks noChangeArrowheads="1"/>
          </p:cNvSpPr>
          <p:nvPr/>
        </p:nvSpPr>
        <p:spPr bwMode="auto">
          <a:xfrm>
            <a:off x="6996113" y="2200275"/>
            <a:ext cx="452437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rgbClr val="FF33CC"/>
                </a:solidFill>
                <a:latin typeface="Librarian" charset="0"/>
              </a:rPr>
              <a:t>N</a:t>
            </a:r>
            <a:r>
              <a:rPr lang="en-US" sz="1700" baseline="30000">
                <a:solidFill>
                  <a:srgbClr val="FF33CC"/>
                </a:solidFill>
                <a:latin typeface="Librarian" charset="0"/>
              </a:rPr>
              <a:t>-3</a:t>
            </a:r>
          </a:p>
        </p:txBody>
      </p:sp>
      <p:sp>
        <p:nvSpPr>
          <p:cNvPr id="85107" name="Rectangle 115"/>
          <p:cNvSpPr>
            <a:spLocks noChangeArrowheads="1"/>
          </p:cNvSpPr>
          <p:nvPr/>
        </p:nvSpPr>
        <p:spPr bwMode="auto">
          <a:xfrm>
            <a:off x="6996113" y="2733675"/>
            <a:ext cx="417512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rgbClr val="FF33CC"/>
                </a:solidFill>
                <a:latin typeface="Librarian" charset="0"/>
              </a:rPr>
              <a:t>P</a:t>
            </a:r>
            <a:r>
              <a:rPr lang="en-US" sz="1700" baseline="30000">
                <a:solidFill>
                  <a:srgbClr val="FF33CC"/>
                </a:solidFill>
                <a:latin typeface="Librarian" charset="0"/>
              </a:rPr>
              <a:t>-3</a:t>
            </a:r>
          </a:p>
        </p:txBody>
      </p:sp>
      <p:sp>
        <p:nvSpPr>
          <p:cNvPr id="85108" name="Rectangle 116"/>
          <p:cNvSpPr>
            <a:spLocks noChangeArrowheads="1"/>
          </p:cNvSpPr>
          <p:nvPr/>
        </p:nvSpPr>
        <p:spPr bwMode="auto">
          <a:xfrm>
            <a:off x="6996113" y="3343275"/>
            <a:ext cx="536575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700">
                <a:solidFill>
                  <a:srgbClr val="FF33CC"/>
                </a:solidFill>
                <a:latin typeface="Librarian" charset="0"/>
              </a:rPr>
              <a:t>As</a:t>
            </a:r>
            <a:r>
              <a:rPr lang="en-US" sz="1700" baseline="30000">
                <a:solidFill>
                  <a:srgbClr val="FF33CC"/>
                </a:solidFill>
                <a:latin typeface="Librarian" charset="0"/>
              </a:rPr>
              <a:t>-3</a:t>
            </a:r>
          </a:p>
        </p:txBody>
      </p:sp>
      <p:sp>
        <p:nvSpPr>
          <p:cNvPr id="85109" name="Rectangle 117"/>
          <p:cNvSpPr>
            <a:spLocks noChangeArrowheads="1"/>
          </p:cNvSpPr>
          <p:nvPr/>
        </p:nvSpPr>
        <p:spPr bwMode="auto">
          <a:xfrm>
            <a:off x="214313" y="946150"/>
            <a:ext cx="4492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hlink"/>
                </a:solidFill>
              </a:rPr>
              <a:t>IA</a:t>
            </a:r>
          </a:p>
        </p:txBody>
      </p:sp>
      <p:sp>
        <p:nvSpPr>
          <p:cNvPr id="85110" name="Rectangle 118"/>
          <p:cNvSpPr>
            <a:spLocks noChangeArrowheads="1"/>
          </p:cNvSpPr>
          <p:nvPr/>
        </p:nvSpPr>
        <p:spPr bwMode="auto">
          <a:xfrm>
            <a:off x="747713" y="1479550"/>
            <a:ext cx="5334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hlink"/>
                </a:solidFill>
              </a:rPr>
              <a:t>IIA</a:t>
            </a:r>
          </a:p>
        </p:txBody>
      </p:sp>
      <p:sp>
        <p:nvSpPr>
          <p:cNvPr id="85111" name="Rectangle 119"/>
          <p:cNvSpPr>
            <a:spLocks noChangeArrowheads="1"/>
          </p:cNvSpPr>
          <p:nvPr/>
        </p:nvSpPr>
        <p:spPr bwMode="auto">
          <a:xfrm>
            <a:off x="5929313" y="1479550"/>
            <a:ext cx="6175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hlink"/>
                </a:solidFill>
              </a:rPr>
              <a:t>IIIA</a:t>
            </a:r>
          </a:p>
        </p:txBody>
      </p:sp>
      <p:sp>
        <p:nvSpPr>
          <p:cNvPr id="85112" name="Rectangle 120"/>
          <p:cNvSpPr>
            <a:spLocks noChangeArrowheads="1"/>
          </p:cNvSpPr>
          <p:nvPr/>
        </p:nvSpPr>
        <p:spPr bwMode="auto">
          <a:xfrm>
            <a:off x="7834313" y="1555750"/>
            <a:ext cx="717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hlink"/>
                </a:solidFill>
              </a:rPr>
              <a:t>VIIA</a:t>
            </a:r>
          </a:p>
        </p:txBody>
      </p:sp>
      <p:sp>
        <p:nvSpPr>
          <p:cNvPr id="85113" name="Rectangle 121"/>
          <p:cNvSpPr>
            <a:spLocks noChangeArrowheads="1"/>
          </p:cNvSpPr>
          <p:nvPr/>
        </p:nvSpPr>
        <p:spPr bwMode="auto">
          <a:xfrm>
            <a:off x="7377113" y="1250950"/>
            <a:ext cx="6334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hlink"/>
                </a:solidFill>
              </a:rPr>
              <a:t>VIA</a:t>
            </a:r>
          </a:p>
        </p:txBody>
      </p:sp>
      <p:sp>
        <p:nvSpPr>
          <p:cNvPr id="85114" name="Rectangle 122"/>
          <p:cNvSpPr>
            <a:spLocks noChangeArrowheads="1"/>
          </p:cNvSpPr>
          <p:nvPr/>
        </p:nvSpPr>
        <p:spPr bwMode="auto">
          <a:xfrm>
            <a:off x="6919913" y="1555750"/>
            <a:ext cx="5492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hlink"/>
                </a:solidFill>
              </a:rPr>
              <a:t>VA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25F1F8E-8D49-4C1B-9104-533DA4F48B5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</a:t>
            </a:r>
          </a:p>
        </p:txBody>
      </p:sp>
      <p:sp>
        <p:nvSpPr>
          <p:cNvPr id="15364" name="Rectangle 9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© 2011 Pearson Education, Inc.</a:t>
            </a:r>
          </a:p>
        </p:txBody>
      </p:sp>
      <p:sp>
        <p:nvSpPr>
          <p:cNvPr id="1536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ctr" eaLnBrk="1" hangingPunct="1"/>
            <a:r>
              <a:rPr lang="en-US" sz="3000" dirty="0" smtClean="0"/>
              <a:t>3.1 </a:t>
            </a:r>
            <a:r>
              <a:rPr lang="en-US" sz="3000" dirty="0" smtClean="0"/>
              <a:t>“Stuff” Is Matter, Continued</a:t>
            </a:r>
          </a:p>
        </p:txBody>
      </p:sp>
      <p:pic>
        <p:nvPicPr>
          <p:cNvPr id="15366" name="Picture 4" descr="01_01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81063"/>
            <a:ext cx="8382000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6782-A138-BC44-A7A9-61A461BE9891}" type="slidenum">
              <a:rPr lang="en-US"/>
              <a:pPr/>
              <a:t>50</a:t>
            </a:fld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The same element can have atoms with different masses, called </a:t>
            </a:r>
            <a:r>
              <a:rPr lang="en-US" b="1">
                <a:solidFill>
                  <a:schemeClr val="hlink"/>
                </a:solidFill>
              </a:rPr>
              <a:t>isotopes</a:t>
            </a:r>
          </a:p>
          <a:p>
            <a:r>
              <a:rPr lang="en-US"/>
              <a:t>The observed mass is a weighted average of the weights of all the naturally occurring </a:t>
            </a:r>
            <a:r>
              <a:rPr lang="en-US" b="1">
                <a:solidFill>
                  <a:schemeClr val="hlink"/>
                </a:solidFill>
              </a:rPr>
              <a:t>isotopes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 </a:t>
            </a:r>
            <a:r>
              <a:rPr lang="en-US" sz="4400" dirty="0">
                <a:solidFill>
                  <a:schemeClr val="tx2"/>
                </a:solidFill>
              </a:rPr>
              <a:t>Isotopes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0E5E-4931-A042-B3B8-421CA99D8C16}" type="slidenum">
              <a:rPr lang="en-US"/>
              <a:pPr/>
              <a:t>51</a:t>
            </a:fld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71575"/>
            <a:ext cx="8763000" cy="495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all isotopes of an element are chemically identical</a:t>
            </a:r>
          </a:p>
          <a:p>
            <a:r>
              <a:rPr lang="en-US"/>
              <a:t>all isotopes of an element have the same number of protons</a:t>
            </a:r>
          </a:p>
          <a:p>
            <a:r>
              <a:rPr lang="en-US"/>
              <a:t>isotopes of an element have different numbers of neutrons</a:t>
            </a:r>
          </a:p>
          <a:p>
            <a:r>
              <a:rPr lang="en-US"/>
              <a:t>isotopes are identified by their </a:t>
            </a:r>
            <a:r>
              <a:rPr lang="en-US" b="1">
                <a:solidFill>
                  <a:schemeClr val="hlink"/>
                </a:solidFill>
              </a:rPr>
              <a:t>mass numbers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Tro's Introductory Chemistry, Chapter 4</a:t>
            </a: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6603-E30E-F349-A845-DD1A61675E93}" type="slidenum">
              <a:rPr lang="en-US"/>
              <a:pPr/>
              <a:t>52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Neon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304800" y="1828800"/>
            <a:ext cx="8534400" cy="3795713"/>
            <a:chOff x="192" y="1248"/>
            <a:chExt cx="5376" cy="2391"/>
          </a:xfrm>
        </p:grpSpPr>
        <p:sp>
          <p:nvSpPr>
            <p:cNvPr id="97304" name="Rectangle 24"/>
            <p:cNvSpPr>
              <a:spLocks noChangeArrowheads="1"/>
            </p:cNvSpPr>
            <p:nvPr/>
          </p:nvSpPr>
          <p:spPr bwMode="auto">
            <a:xfrm>
              <a:off x="4464" y="3091"/>
              <a:ext cx="1104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9.25%</a:t>
              </a:r>
            </a:p>
          </p:txBody>
        </p:sp>
        <p:sp>
          <p:nvSpPr>
            <p:cNvPr id="97303" name="Rectangle 23"/>
            <p:cNvSpPr>
              <a:spLocks noChangeArrowheads="1"/>
            </p:cNvSpPr>
            <p:nvPr/>
          </p:nvSpPr>
          <p:spPr bwMode="auto">
            <a:xfrm>
              <a:off x="3600" y="3091"/>
              <a:ext cx="864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22</a:t>
              </a:r>
            </a:p>
          </p:txBody>
        </p:sp>
        <p:sp>
          <p:nvSpPr>
            <p:cNvPr id="97302" name="Rectangle 22"/>
            <p:cNvSpPr>
              <a:spLocks noChangeArrowheads="1"/>
            </p:cNvSpPr>
            <p:nvPr/>
          </p:nvSpPr>
          <p:spPr bwMode="auto">
            <a:xfrm>
              <a:off x="2592" y="3091"/>
              <a:ext cx="1008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12</a:t>
              </a:r>
            </a:p>
          </p:txBody>
        </p:sp>
        <p:sp>
          <p:nvSpPr>
            <p:cNvPr id="97301" name="Rectangle 21"/>
            <p:cNvSpPr>
              <a:spLocks noChangeArrowheads="1"/>
            </p:cNvSpPr>
            <p:nvPr/>
          </p:nvSpPr>
          <p:spPr bwMode="auto">
            <a:xfrm>
              <a:off x="1584" y="3091"/>
              <a:ext cx="1008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10</a:t>
              </a:r>
            </a:p>
          </p:txBody>
        </p:sp>
        <p:sp>
          <p:nvSpPr>
            <p:cNvPr id="97300" name="Rectangle 20"/>
            <p:cNvSpPr>
              <a:spLocks noChangeArrowheads="1"/>
            </p:cNvSpPr>
            <p:nvPr/>
          </p:nvSpPr>
          <p:spPr bwMode="auto">
            <a:xfrm>
              <a:off x="192" y="3091"/>
              <a:ext cx="139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400"/>
                <a:t>Ne-22 or</a:t>
              </a:r>
            </a:p>
          </p:txBody>
        </p:sp>
        <p:sp>
          <p:nvSpPr>
            <p:cNvPr id="97299" name="Rectangle 19"/>
            <p:cNvSpPr>
              <a:spLocks noChangeArrowheads="1"/>
            </p:cNvSpPr>
            <p:nvPr/>
          </p:nvSpPr>
          <p:spPr bwMode="auto">
            <a:xfrm>
              <a:off x="4464" y="2543"/>
              <a:ext cx="1104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0.27%</a:t>
              </a:r>
            </a:p>
          </p:txBody>
        </p:sp>
        <p:sp>
          <p:nvSpPr>
            <p:cNvPr id="97298" name="Rectangle 18"/>
            <p:cNvSpPr>
              <a:spLocks noChangeArrowheads="1"/>
            </p:cNvSpPr>
            <p:nvPr/>
          </p:nvSpPr>
          <p:spPr bwMode="auto">
            <a:xfrm>
              <a:off x="3600" y="2543"/>
              <a:ext cx="864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21</a:t>
              </a:r>
            </a:p>
          </p:txBody>
        </p:sp>
        <p:sp>
          <p:nvSpPr>
            <p:cNvPr id="97297" name="Rectangle 17"/>
            <p:cNvSpPr>
              <a:spLocks noChangeArrowheads="1"/>
            </p:cNvSpPr>
            <p:nvPr/>
          </p:nvSpPr>
          <p:spPr bwMode="auto">
            <a:xfrm>
              <a:off x="2592" y="2543"/>
              <a:ext cx="1008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11</a:t>
              </a:r>
            </a:p>
          </p:txBody>
        </p:sp>
        <p:sp>
          <p:nvSpPr>
            <p:cNvPr id="97296" name="Rectangle 16"/>
            <p:cNvSpPr>
              <a:spLocks noChangeArrowheads="1"/>
            </p:cNvSpPr>
            <p:nvPr/>
          </p:nvSpPr>
          <p:spPr bwMode="auto">
            <a:xfrm>
              <a:off x="1584" y="2543"/>
              <a:ext cx="1008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10</a:t>
              </a:r>
            </a:p>
          </p:txBody>
        </p:sp>
        <p:sp>
          <p:nvSpPr>
            <p:cNvPr id="97295" name="Rectangle 15"/>
            <p:cNvSpPr>
              <a:spLocks noChangeArrowheads="1"/>
            </p:cNvSpPr>
            <p:nvPr/>
          </p:nvSpPr>
          <p:spPr bwMode="auto">
            <a:xfrm>
              <a:off x="192" y="2543"/>
              <a:ext cx="139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400"/>
                <a:t>Ne-21 or</a:t>
              </a:r>
            </a:p>
          </p:txBody>
        </p:sp>
        <p:sp>
          <p:nvSpPr>
            <p:cNvPr id="97294" name="Rectangle 14"/>
            <p:cNvSpPr>
              <a:spLocks noChangeArrowheads="1"/>
            </p:cNvSpPr>
            <p:nvPr/>
          </p:nvSpPr>
          <p:spPr bwMode="auto">
            <a:xfrm>
              <a:off x="4464" y="1995"/>
              <a:ext cx="1104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90.48%</a:t>
              </a:r>
            </a:p>
          </p:txBody>
        </p:sp>
        <p:sp>
          <p:nvSpPr>
            <p:cNvPr id="97293" name="Rectangle 13"/>
            <p:cNvSpPr>
              <a:spLocks noChangeArrowheads="1"/>
            </p:cNvSpPr>
            <p:nvPr/>
          </p:nvSpPr>
          <p:spPr bwMode="auto">
            <a:xfrm>
              <a:off x="3600" y="1995"/>
              <a:ext cx="864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20</a:t>
              </a:r>
            </a:p>
          </p:txBody>
        </p:sp>
        <p:sp>
          <p:nvSpPr>
            <p:cNvPr id="97292" name="Rectangle 12"/>
            <p:cNvSpPr>
              <a:spLocks noChangeArrowheads="1"/>
            </p:cNvSpPr>
            <p:nvPr/>
          </p:nvSpPr>
          <p:spPr bwMode="auto">
            <a:xfrm>
              <a:off x="2592" y="1995"/>
              <a:ext cx="1008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10</a:t>
              </a:r>
            </a:p>
          </p:txBody>
        </p:sp>
        <p:sp>
          <p:nvSpPr>
            <p:cNvPr id="97291" name="Rectangle 11"/>
            <p:cNvSpPr>
              <a:spLocks noChangeArrowheads="1"/>
            </p:cNvSpPr>
            <p:nvPr/>
          </p:nvSpPr>
          <p:spPr bwMode="auto">
            <a:xfrm>
              <a:off x="1584" y="1995"/>
              <a:ext cx="1008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/>
                <a:t>10</a:t>
              </a:r>
            </a:p>
          </p:txBody>
        </p:sp>
        <p:sp>
          <p:nvSpPr>
            <p:cNvPr id="97290" name="Rectangle 10"/>
            <p:cNvSpPr>
              <a:spLocks noChangeArrowheads="1"/>
            </p:cNvSpPr>
            <p:nvPr/>
          </p:nvSpPr>
          <p:spPr bwMode="auto">
            <a:xfrm>
              <a:off x="192" y="1995"/>
              <a:ext cx="139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400"/>
                <a:t>Ne-20 or</a:t>
              </a:r>
            </a:p>
          </p:txBody>
        </p:sp>
        <p:sp>
          <p:nvSpPr>
            <p:cNvPr id="97289" name="Rectangle 9"/>
            <p:cNvSpPr>
              <a:spLocks noChangeArrowheads="1"/>
            </p:cNvSpPr>
            <p:nvPr/>
          </p:nvSpPr>
          <p:spPr bwMode="auto">
            <a:xfrm>
              <a:off x="4464" y="1248"/>
              <a:ext cx="1104" cy="747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400" b="1"/>
                <a:t>Percent Natural Abundance</a:t>
              </a:r>
            </a:p>
          </p:txBody>
        </p:sp>
        <p:sp>
          <p:nvSpPr>
            <p:cNvPr id="97288" name="Rectangle 8"/>
            <p:cNvSpPr>
              <a:spLocks noChangeArrowheads="1"/>
            </p:cNvSpPr>
            <p:nvPr/>
          </p:nvSpPr>
          <p:spPr bwMode="auto">
            <a:xfrm>
              <a:off x="3600" y="1248"/>
              <a:ext cx="864" cy="747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400" b="1"/>
                <a:t>A, Mass Number</a:t>
              </a:r>
            </a:p>
          </p:txBody>
        </p:sp>
        <p:sp>
          <p:nvSpPr>
            <p:cNvPr id="97287" name="Rectangle 7"/>
            <p:cNvSpPr>
              <a:spLocks noChangeArrowheads="1"/>
            </p:cNvSpPr>
            <p:nvPr/>
          </p:nvSpPr>
          <p:spPr bwMode="auto">
            <a:xfrm>
              <a:off x="2592" y="1248"/>
              <a:ext cx="1008" cy="747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400" b="1"/>
                <a:t>Number of Neutrons</a:t>
              </a:r>
            </a:p>
          </p:txBody>
        </p:sp>
        <p:sp>
          <p:nvSpPr>
            <p:cNvPr id="97286" name="Rectangle 6"/>
            <p:cNvSpPr>
              <a:spLocks noChangeArrowheads="1"/>
            </p:cNvSpPr>
            <p:nvPr/>
          </p:nvSpPr>
          <p:spPr bwMode="auto">
            <a:xfrm>
              <a:off x="1584" y="1248"/>
              <a:ext cx="1008" cy="747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400" b="1"/>
                <a:t>Number of Protons</a:t>
              </a:r>
            </a:p>
          </p:txBody>
        </p:sp>
        <p:sp>
          <p:nvSpPr>
            <p:cNvPr id="97285" name="Rectangle 5"/>
            <p:cNvSpPr>
              <a:spLocks noChangeArrowheads="1"/>
            </p:cNvSpPr>
            <p:nvPr/>
          </p:nvSpPr>
          <p:spPr bwMode="auto">
            <a:xfrm>
              <a:off x="192" y="1248"/>
              <a:ext cx="1392" cy="747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r>
                <a:rPr lang="en-US" sz="2400" b="1"/>
                <a:t>Symbol</a:t>
              </a:r>
            </a:p>
          </p:txBody>
        </p:sp>
        <p:sp>
          <p:nvSpPr>
            <p:cNvPr id="97305" name="Line 25"/>
            <p:cNvSpPr>
              <a:spLocks noChangeShapeType="1"/>
            </p:cNvSpPr>
            <p:nvPr/>
          </p:nvSpPr>
          <p:spPr bwMode="auto">
            <a:xfrm>
              <a:off x="192" y="1248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306" name="Line 26"/>
            <p:cNvSpPr>
              <a:spLocks noChangeShapeType="1"/>
            </p:cNvSpPr>
            <p:nvPr/>
          </p:nvSpPr>
          <p:spPr bwMode="auto">
            <a:xfrm>
              <a:off x="192" y="1995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307" name="Line 27"/>
            <p:cNvSpPr>
              <a:spLocks noChangeShapeType="1"/>
            </p:cNvSpPr>
            <p:nvPr/>
          </p:nvSpPr>
          <p:spPr bwMode="auto">
            <a:xfrm>
              <a:off x="192" y="2543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>
              <a:off x="192" y="3091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309" name="Line 29"/>
            <p:cNvSpPr>
              <a:spLocks noChangeShapeType="1"/>
            </p:cNvSpPr>
            <p:nvPr/>
          </p:nvSpPr>
          <p:spPr bwMode="auto">
            <a:xfrm>
              <a:off x="192" y="3639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310" name="Line 30"/>
            <p:cNvSpPr>
              <a:spLocks noChangeShapeType="1"/>
            </p:cNvSpPr>
            <p:nvPr/>
          </p:nvSpPr>
          <p:spPr bwMode="auto">
            <a:xfrm>
              <a:off x="192" y="1248"/>
              <a:ext cx="0" cy="239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311" name="Line 31"/>
            <p:cNvSpPr>
              <a:spLocks noChangeShapeType="1"/>
            </p:cNvSpPr>
            <p:nvPr/>
          </p:nvSpPr>
          <p:spPr bwMode="auto">
            <a:xfrm>
              <a:off x="1584" y="1248"/>
              <a:ext cx="0" cy="2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312" name="Line 32"/>
            <p:cNvSpPr>
              <a:spLocks noChangeShapeType="1"/>
            </p:cNvSpPr>
            <p:nvPr/>
          </p:nvSpPr>
          <p:spPr bwMode="auto">
            <a:xfrm>
              <a:off x="2592" y="1248"/>
              <a:ext cx="0" cy="2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313" name="Line 33"/>
            <p:cNvSpPr>
              <a:spLocks noChangeShapeType="1"/>
            </p:cNvSpPr>
            <p:nvPr/>
          </p:nvSpPr>
          <p:spPr bwMode="auto">
            <a:xfrm>
              <a:off x="3600" y="1248"/>
              <a:ext cx="0" cy="2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314" name="Line 34"/>
            <p:cNvSpPr>
              <a:spLocks noChangeShapeType="1"/>
            </p:cNvSpPr>
            <p:nvPr/>
          </p:nvSpPr>
          <p:spPr bwMode="auto">
            <a:xfrm>
              <a:off x="4464" y="1248"/>
              <a:ext cx="0" cy="2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315" name="Line 35"/>
            <p:cNvSpPr>
              <a:spLocks noChangeShapeType="1"/>
            </p:cNvSpPr>
            <p:nvPr/>
          </p:nvSpPr>
          <p:spPr bwMode="auto">
            <a:xfrm>
              <a:off x="5568" y="1248"/>
              <a:ext cx="0" cy="239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aphicFrame>
          <p:nvGraphicFramePr>
            <p:cNvPr id="97346" name="Object 66"/>
            <p:cNvGraphicFramePr>
              <a:graphicFrameLocks noChangeAspect="1"/>
            </p:cNvGraphicFramePr>
            <p:nvPr/>
          </p:nvGraphicFramePr>
          <p:xfrm>
            <a:off x="972" y="2124"/>
            <a:ext cx="480" cy="304"/>
          </p:xfrm>
          <a:graphic>
            <a:graphicData uri="http://schemas.openxmlformats.org/presentationml/2006/ole">
              <p:oleObj spid="_x0000_s72706" name="Equation" r:id="rId3" imgW="761760" imgH="482400" progId="Equation.3">
                <p:embed/>
              </p:oleObj>
            </a:graphicData>
          </a:graphic>
        </p:graphicFrame>
        <p:graphicFrame>
          <p:nvGraphicFramePr>
            <p:cNvPr id="97347" name="Object 67"/>
            <p:cNvGraphicFramePr>
              <a:graphicFrameLocks noChangeAspect="1"/>
            </p:cNvGraphicFramePr>
            <p:nvPr/>
          </p:nvGraphicFramePr>
          <p:xfrm>
            <a:off x="960" y="2688"/>
            <a:ext cx="464" cy="304"/>
          </p:xfrm>
          <a:graphic>
            <a:graphicData uri="http://schemas.openxmlformats.org/presentationml/2006/ole">
              <p:oleObj spid="_x0000_s72707" name="Equation" r:id="rId4" imgW="736560" imgH="482400" progId="Equation.3">
                <p:embed/>
              </p:oleObj>
            </a:graphicData>
          </a:graphic>
        </p:graphicFrame>
        <p:graphicFrame>
          <p:nvGraphicFramePr>
            <p:cNvPr id="97348" name="Object 68"/>
            <p:cNvGraphicFramePr>
              <a:graphicFrameLocks noChangeAspect="1"/>
            </p:cNvGraphicFramePr>
            <p:nvPr/>
          </p:nvGraphicFramePr>
          <p:xfrm>
            <a:off x="952" y="3216"/>
            <a:ext cx="480" cy="304"/>
          </p:xfrm>
          <a:graphic>
            <a:graphicData uri="http://schemas.openxmlformats.org/presentationml/2006/ole">
              <p:oleObj spid="_x0000_s72708" name="Equation" r:id="rId5" imgW="761760" imgH="48240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7772400" cy="1752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Determining </a:t>
            </a:r>
            <a:r>
              <a:rPr lang="en-US" sz="3200" b="1" dirty="0"/>
              <a:t>the Number of </a:t>
            </a:r>
            <a:br>
              <a:rPr lang="en-US" sz="3200" b="1" dirty="0"/>
            </a:br>
            <a:r>
              <a:rPr lang="en-US" sz="3200" b="1" dirty="0"/>
              <a:t>Protons and Neutrons from</a:t>
            </a:r>
            <a:br>
              <a:rPr lang="en-US" sz="3200" b="1" dirty="0"/>
            </a:br>
            <a:r>
              <a:rPr lang="en-US" sz="3200" b="1" dirty="0"/>
              <a:t>Isotope Symbols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87915" y="4343400"/>
            <a:ext cx="905608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How many protons and neutrons in the chromium-52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sz="3200" b="1"/>
              <a:t>Practice - Complete the following table</a:t>
            </a:r>
          </a:p>
        </p:txBody>
      </p:sp>
      <p:graphicFrame>
        <p:nvGraphicFramePr>
          <p:cNvPr id="93187" name="Object 3">
            <a:hlinkClick r:id="" action="ppaction://ole?verb=0"/>
          </p:cNvPr>
          <p:cNvGraphicFramePr>
            <a:graphicFrameLocks/>
          </p:cNvGraphicFramePr>
          <p:nvPr>
            <p:ph type="tbl" idx="1"/>
          </p:nvPr>
        </p:nvGraphicFramePr>
        <p:xfrm>
          <a:off x="0" y="1447800"/>
          <a:ext cx="8918575" cy="4562475"/>
        </p:xfrm>
        <a:graphic>
          <a:graphicData uri="http://schemas.openxmlformats.org/presentationml/2006/ole">
            <p:oleObj spid="_x0000_s74754" name="Document" r:id="rId3" imgW="9073800" imgH="4642200" progId="Word.Document.8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19800"/>
          </a:xfrm>
        </p:spPr>
        <p:txBody>
          <a:bodyPr/>
          <a:lstStyle/>
          <a:p>
            <a:r>
              <a:rPr lang="en-US" dirty="0" smtClean="0"/>
              <a:t>3.5 Common Elements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Noble Gases (Group VII) and metals are monatomic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H, N, O, F, </a:t>
            </a:r>
            <a:r>
              <a:rPr lang="en-US" sz="3200" dirty="0" err="1" smtClean="0"/>
              <a:t>Cl</a:t>
            </a:r>
            <a:r>
              <a:rPr lang="en-US" sz="3200" dirty="0" smtClean="0"/>
              <a:t>, Br, I are diatomic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3.6 Relating Mass to Number of Particles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828800"/>
            <a:ext cx="7772400" cy="1447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AVERAGE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ATOMIC MASS –weighted average mass of all the isotopes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429000"/>
            <a:ext cx="7772400" cy="1447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MOLAR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 – mass in grams of 1 mole of an element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ADCF25C-9016-4E1C-8B24-835B983DDAE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Chapter 1</a:t>
            </a:r>
          </a:p>
        </p:txBody>
      </p:sp>
      <p:sp>
        <p:nvSpPr>
          <p:cNvPr id="14340" name="Rectangle 9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© 2011 Pearson Education, Inc.</a:t>
            </a:r>
          </a:p>
        </p:txBody>
      </p:sp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ctr" eaLnBrk="1" hangingPunct="1"/>
            <a:r>
              <a:rPr lang="en-US" sz="3000" dirty="0" smtClean="0"/>
              <a:t>3.1 Solids, Liquids and Gases</a:t>
            </a:r>
          </a:p>
        </p:txBody>
      </p:sp>
      <p:sp>
        <p:nvSpPr>
          <p:cNvPr id="14342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32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States of Matter</a:t>
            </a:r>
            <a:endParaRPr lang="en-US" sz="2800" smtClean="0"/>
          </a:p>
          <a:p>
            <a:pPr eaLnBrk="1" hangingPunct="1"/>
            <a:r>
              <a:rPr lang="en-US" sz="2800" smtClean="0"/>
              <a:t> Common states of matter are solid, liquid, or gas.</a:t>
            </a:r>
            <a:endParaRPr lang="en-US" sz="2800" b="1" smtClean="0"/>
          </a:p>
          <a:p>
            <a:pPr eaLnBrk="1" hangingPunct="1"/>
            <a:r>
              <a:rPr lang="en-US" sz="2800" smtClean="0"/>
              <a:t>A </a:t>
            </a:r>
            <a:r>
              <a:rPr lang="en-US" sz="2800" b="1" i="1" smtClean="0"/>
              <a:t>solid</a:t>
            </a:r>
            <a:r>
              <a:rPr lang="en-US" sz="2800" smtClean="0"/>
              <a:t> has a definite shape and volume. Particles in a solid are tightly packed.</a:t>
            </a:r>
          </a:p>
          <a:p>
            <a:pPr eaLnBrk="1" hangingPunct="1"/>
            <a:r>
              <a:rPr lang="en-US" sz="2800" smtClean="0"/>
              <a:t>A </a:t>
            </a:r>
            <a:r>
              <a:rPr lang="en-US" sz="2800" b="1" i="1" smtClean="0"/>
              <a:t>liquid</a:t>
            </a:r>
            <a:r>
              <a:rPr lang="en-US" sz="2800" smtClean="0"/>
              <a:t> has a definite volume, but its shape changes depending on the container it is in. Particles in a liquid are less orderly and move about freely.</a:t>
            </a:r>
          </a:p>
          <a:p>
            <a:pPr eaLnBrk="1" hangingPunct="1"/>
            <a:r>
              <a:rPr lang="en-US" sz="2800" smtClean="0"/>
              <a:t>A</a:t>
            </a:r>
            <a:r>
              <a:rPr lang="en-US" sz="2800" b="1" i="1" smtClean="0"/>
              <a:t> gas</a:t>
            </a:r>
            <a:r>
              <a:rPr lang="en-US" sz="2800" smtClean="0"/>
              <a:t> has no definite volume or shape. Particles in a gas are disordered and rapidly moving.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PROPERTIES OF THE PHASES OF MATTER</a:t>
            </a:r>
          </a:p>
        </p:txBody>
      </p:sp>
      <p:graphicFrame>
        <p:nvGraphicFramePr>
          <p:cNvPr id="123940" name="Group 36"/>
          <p:cNvGraphicFramePr>
            <a:graphicFrameLocks noGrp="1"/>
          </p:cNvGraphicFramePr>
          <p:nvPr>
            <p:ph idx="1"/>
          </p:nvPr>
        </p:nvGraphicFramePr>
        <p:xfrm>
          <a:off x="914399" y="990600"/>
          <a:ext cx="7010401" cy="5556251"/>
        </p:xfrm>
        <a:graphic>
          <a:graphicData uri="http://schemas.openxmlformats.org/drawingml/2006/table">
            <a:tbl>
              <a:tblPr/>
              <a:tblGrid>
                <a:gridCol w="1511358"/>
                <a:gridCol w="1816497"/>
                <a:gridCol w="1829537"/>
                <a:gridCol w="1853009"/>
              </a:tblGrid>
              <a:tr h="12483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SOLIDS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LIQUIDS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39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SHAPE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Definite – independent of container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Indefinite dependent on container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Indefinite dependent on container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39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VOLUME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Definite-independent on container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Definite-dependent on container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Indefinite dependent on container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4" descr="st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75" y="0"/>
            <a:ext cx="9350375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PROPERTIES OF THE PHASES OF MATTER</a:t>
            </a:r>
          </a:p>
        </p:txBody>
      </p:sp>
      <p:graphicFrame>
        <p:nvGraphicFramePr>
          <p:cNvPr id="140321" name="Group 33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534400" cy="4154488"/>
        </p:xfrm>
        <a:graphic>
          <a:graphicData uri="http://schemas.openxmlformats.org/drawingml/2006/table">
            <a:tbl>
              <a:tblPr/>
              <a:tblGrid>
                <a:gridCol w="2995613"/>
                <a:gridCol w="1814512"/>
                <a:gridCol w="1936750"/>
                <a:gridCol w="1787525"/>
              </a:tblGrid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endParaRPr kumimoji="1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r>
                        <a:rPr kumimoji="1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SOLIDS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r>
                        <a:rPr kumimoji="1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LIQUIDS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r>
                        <a:rPr kumimoji="1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8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endParaRPr kumimoji="1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r>
                        <a:rPr kumimoji="1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 </a:t>
                      </a:r>
                      <a:r>
                        <a:rPr kumimoji="1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HIGHER </a:t>
                      </a:r>
                      <a:r>
                        <a:rPr kumimoji="1" lang="en-US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 2" charset="2"/>
                        <a:buNone/>
                        <a:tabLst/>
                      </a:pPr>
                      <a:r>
                        <a:rPr kumimoji="1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HIGHEST </a:t>
                      </a:r>
                      <a:r>
                        <a:rPr kumimoji="1" lang="en-US" sz="9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1952</Words>
  <Application>Microsoft Office PowerPoint</Application>
  <PresentationFormat>On-screen Show (4:3)</PresentationFormat>
  <Paragraphs>504</Paragraphs>
  <Slides>56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Office Theme</vt:lpstr>
      <vt:lpstr>Document</vt:lpstr>
      <vt:lpstr>Equation</vt:lpstr>
      <vt:lpstr>CHP 3 The Structure of Matter and the Chemical Elements</vt:lpstr>
      <vt:lpstr>Slide 2</vt:lpstr>
      <vt:lpstr>Slide 3</vt:lpstr>
      <vt:lpstr> States of Matter (p. 76)</vt:lpstr>
      <vt:lpstr>3.1 “Stuff” Is Matter, Continued</vt:lpstr>
      <vt:lpstr>3.1 Solids, Liquids and Gases</vt:lpstr>
      <vt:lpstr>PROPERTIES OF THE PHASES OF MATTER</vt:lpstr>
      <vt:lpstr>Slide 8</vt:lpstr>
      <vt:lpstr>PROPERTIES OF THE PHASES OF MATTER</vt:lpstr>
      <vt:lpstr>Physical Change</vt:lpstr>
      <vt:lpstr>Classification of Matter</vt:lpstr>
      <vt:lpstr>Distillation</vt:lpstr>
      <vt:lpstr>Classification of Matter</vt:lpstr>
      <vt:lpstr>Elements</vt:lpstr>
      <vt:lpstr>3.3 The Periodic Table of Elements</vt:lpstr>
      <vt:lpstr>3.3 Mendeleev and the Periodic Law</vt:lpstr>
      <vt:lpstr>Periodic Pattern</vt:lpstr>
      <vt:lpstr>Periodic Pattern</vt:lpstr>
      <vt:lpstr>Mendeleev's Predictions for Ekasilicon (Germanium)</vt:lpstr>
      <vt:lpstr>Periodicity</vt:lpstr>
      <vt:lpstr>Metals</vt:lpstr>
      <vt:lpstr>Nonmetals</vt:lpstr>
      <vt:lpstr>Metalloids</vt:lpstr>
      <vt:lpstr>The Modern Periodic Table</vt:lpstr>
      <vt:lpstr>The Modern Periodic Table </vt:lpstr>
      <vt:lpstr>Slide 26</vt:lpstr>
      <vt:lpstr>Important Groups - Hydrogen</vt:lpstr>
      <vt:lpstr>Important Groups – IA, Alkali Metals</vt:lpstr>
      <vt:lpstr>Important Groups – IIA, Alkali Earth Metals</vt:lpstr>
      <vt:lpstr>Important Groups – VIIA, Halogens</vt:lpstr>
      <vt:lpstr>Important Groups – VIIIA, Noble Gases</vt:lpstr>
      <vt:lpstr>Atoms</vt:lpstr>
      <vt:lpstr>Slide 33</vt:lpstr>
      <vt:lpstr>Dalton’s Atomic Theory</vt:lpstr>
      <vt:lpstr>Dalton’s Atomic Theory</vt:lpstr>
      <vt:lpstr>Sizes of Atoms</vt:lpstr>
      <vt:lpstr>Modern Evidence for Atoms</vt:lpstr>
      <vt:lpstr>Some Notes on Charge</vt:lpstr>
      <vt:lpstr>Slide 39</vt:lpstr>
      <vt:lpstr>Slide 40</vt:lpstr>
      <vt:lpstr>The Modern Atom</vt:lpstr>
      <vt:lpstr> The nuclear atom</vt:lpstr>
      <vt:lpstr>Ions</vt:lpstr>
      <vt:lpstr>Atomic Structures of Ions</vt:lpstr>
      <vt:lpstr>Atomic Structures of Ions</vt:lpstr>
      <vt:lpstr>Determining the Number of  Protons and Electrons in an Ion</vt:lpstr>
      <vt:lpstr>Atomic Structures of Ions</vt:lpstr>
      <vt:lpstr>Ion Charge &amp; the Periodic Table</vt:lpstr>
      <vt:lpstr>Slide 49</vt:lpstr>
      <vt:lpstr>Slide 50</vt:lpstr>
      <vt:lpstr>Slide 51</vt:lpstr>
      <vt:lpstr>Neon</vt:lpstr>
      <vt:lpstr>Determining the Number of  Protons and Neutrons from Isotope Symbols</vt:lpstr>
      <vt:lpstr>Practice - Complete the following table</vt:lpstr>
      <vt:lpstr>3.5 Common Elements  Noble Gases (Group VII) and metals are monatomic  H, N, O, F, Cl, Br, I are diatomic</vt:lpstr>
      <vt:lpstr>3.6 Relating Mass to Number of Particles</vt:lpstr>
    </vt:vector>
  </TitlesOfParts>
  <Company>Solano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 Solids, Liquids and Gases</dc:title>
  <dc:creator>Chuck Spillner</dc:creator>
  <cp:lastModifiedBy>Chuck Spillner</cp:lastModifiedBy>
  <cp:revision>16</cp:revision>
  <dcterms:created xsi:type="dcterms:W3CDTF">2012-02-10T04:32:26Z</dcterms:created>
  <dcterms:modified xsi:type="dcterms:W3CDTF">2012-08-27T18:02:29Z</dcterms:modified>
</cp:coreProperties>
</file>