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14"/>
  </p:notesMasterIdLst>
  <p:sldIdLst>
    <p:sldId id="348" r:id="rId5"/>
    <p:sldId id="358" r:id="rId6"/>
    <p:sldId id="361" r:id="rId7"/>
    <p:sldId id="360" r:id="rId8"/>
    <p:sldId id="364" r:id="rId9"/>
    <p:sldId id="359" r:id="rId10"/>
    <p:sldId id="362" r:id="rId11"/>
    <p:sldId id="363" r:id="rId12"/>
    <p:sldId id="37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99CC00"/>
    <a:srgbClr val="CC00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08" autoAdjust="0"/>
    <p:restoredTop sz="94638" autoAdjust="0"/>
  </p:normalViewPr>
  <p:slideViewPr>
    <p:cSldViewPr>
      <p:cViewPr>
        <p:scale>
          <a:sx n="50" d="100"/>
          <a:sy n="50" d="100"/>
        </p:scale>
        <p:origin x="-1464" y="-1386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9DF8F4-C034-4F6F-A75C-D70656F30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4096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96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96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99BAAC67-76A5-4B9C-84E0-FE8D7AA68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B5AF-3AF1-4E0B-8C93-CAD092C09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4763F-6325-4CE1-9623-F7B6B3D08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BCCB8-9A6E-4CCC-A30A-7D4506573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E15ED2-9473-42B9-916F-D896F26B9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0A66-0653-4EB9-8113-BB1FD7A1D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7B4DD-0A53-4816-BB28-48B95E9AD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4AE2A-494F-4807-AA28-C55CFA848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A97A-49EF-4D28-9781-527B7F90E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09C7-4253-4CEF-8C42-93294A49A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9B50-7F2C-49A3-9842-6BA3AFB4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235E8-CA6F-426C-A289-779DB435F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DB1DF-9510-46BE-984B-0D88EF240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0304-4C7F-4B78-A6B8-64493DB17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96B90-6133-4DCD-AC12-DF45E4F63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B7F17-004A-4628-88E1-B6EBEBF89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BD03E-868E-44C6-9058-3CD014408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BFB1A-C9BB-4515-AE84-2DA6EDB37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8781-5281-4CD3-9BFF-FCB4706F1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5C4FF-8F22-4698-88CB-54E3985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DF59-F989-4726-B335-DA5EDBE69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6E6B4-5702-4D73-87FE-5620653A8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677E5-2DA9-461A-9778-846339099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1BF8D-7E2D-42C8-A590-C9E8449D7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FB17-28BD-4B25-BE86-25C7859D2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F2419-2E73-4FF5-8E9F-53E44E571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9C01-5CB8-4A5A-AFBB-CA939E150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77C8E-12E2-49D0-9AD2-706B1C210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AD44-6047-45C6-8EDE-CDAE0A06C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52BD-E960-4364-B416-AAB5D2F6C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16676-7AA2-479A-BC1C-3BCADF0F5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2E141-C148-48AB-A224-443F86F52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2CF33-C543-4459-A107-2F3606DF1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6B3B-EDF4-4F63-9FA5-98C042BC6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AA40-5B7E-493D-B311-8A50365AE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D06E2-DAB4-4472-941D-DB0B0D2F3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C7E48-7602-44C8-AC6C-F69B9A3AB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7C69E-A246-415A-B388-496286DA4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B431D-D92A-4F13-88C9-E26555B88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277A6-E64B-414D-8911-04A479724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9E2-BCC1-48E0-AFED-F833377A2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5453-525D-44D8-B678-74F5015D6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49634-ABE7-463D-8534-D8912E20E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C921-4A1A-4B19-B296-F7A03E6CE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15D4-2C4D-4B4B-B6D7-FFFF4A505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533F4-AF45-4F02-8E47-8954B50E6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993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3994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877F68E5-131C-447E-9A7B-23196F6975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A4FE7F99-DF43-42A5-9228-8BCC80F0F1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CC8184-308E-439B-A5A7-3BA80E4F78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5D26B4F-6EEB-4353-8C3C-628D54C4A7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89B-39C1-4DA9-978F-19D9DF5EFCF0}" type="slidenum">
              <a:rPr lang="en-US"/>
              <a:pPr/>
              <a:t>1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>
                <a:solidFill>
                  <a:schemeClr val="tx1"/>
                </a:solidFill>
              </a:rPr>
              <a:t>LIPID TRANSPORT</a:t>
            </a:r>
            <a:endParaRPr lang="en-US" sz="3600" u="sng">
              <a:solidFill>
                <a:schemeClr val="tx1"/>
              </a:solidFill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01000" cy="44958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3000" b="1">
                <a:solidFill>
                  <a:schemeClr val="bg2"/>
                </a:solidFill>
              </a:rPr>
              <a:t>Lipoproteins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105000"/>
              <a:buFontTx/>
              <a:buChar char="•"/>
            </a:pPr>
            <a:r>
              <a:rPr lang="en-GB" sz="3000"/>
              <a:t>Lipids are transported in the blood as lipoproteins</a:t>
            </a:r>
            <a:endParaRPr lang="en-US" sz="3000"/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105000"/>
              <a:buFontTx/>
              <a:buChar char="•"/>
            </a:pPr>
            <a:r>
              <a:rPr lang="en-US" sz="3000"/>
              <a:t>are soluble in water because the surface consists of polar lipids.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1F6-D13B-4509-8C7B-A02AE9C34FB4}" type="slidenum">
              <a:rPr lang="en-US"/>
              <a:pPr/>
              <a:t>2</a:t>
            </a:fld>
            <a:endParaRPr lang="en-US"/>
          </a:p>
        </p:txBody>
      </p:sp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228600" y="62484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Lipid transport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3200">
              <a:latin typeface="Times New Roman" pitchFamily="18" charset="0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Apolipoproteins + 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3162300" y="2266950"/>
            <a:ext cx="2819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u="sng">
                <a:latin typeface="Times New Roman" pitchFamily="18" charset="0"/>
              </a:rPr>
              <a:t>Lipids: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Cholesterol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Cholesteryl esters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Triacylglycerols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Phospholids</a:t>
            </a: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5638800" y="3581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6496050" y="33147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lipoproteins</a:t>
            </a: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381000" y="1452563"/>
            <a:ext cx="8335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Pct val="105000"/>
              <a:buFontTx/>
              <a:buChar char="•"/>
            </a:pPr>
            <a:r>
              <a:rPr lang="en-US" sz="3000"/>
              <a:t>Combine lipids with proteins and phospholipids.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3AF5-2DFD-4222-A73D-3F3E1E9CAD5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2152650" y="304800"/>
          <a:ext cx="5119688" cy="6172200"/>
        </p:xfrm>
        <a:graphic>
          <a:graphicData uri="http://schemas.openxmlformats.org/presentationml/2006/ole">
            <p:oleObj spid="_x0000_s185346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874A-87C1-41C2-AD4A-278CA57525D0}" type="slidenum">
              <a:rPr lang="en-US"/>
              <a:pPr/>
              <a:t>4</a:t>
            </a:fld>
            <a:endParaRPr lang="en-US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GB" sz="3200">
                <a:latin typeface="Times New Roman" pitchFamily="18" charset="0"/>
              </a:rPr>
              <a:t>The lipoprotein formed depends on the constituent protein and lipids 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85800" y="3048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bg2"/>
              </a:buClr>
            </a:pPr>
            <a:r>
              <a:rPr lang="en-GB" sz="3600" b="1">
                <a:latin typeface="Times New Roman" pitchFamily="18" charset="0"/>
              </a:rPr>
              <a:t>There are 4 types of lipoprotein</a:t>
            </a:r>
          </a:p>
        </p:txBody>
      </p:sp>
      <p:sp>
        <p:nvSpPr>
          <p:cNvPr id="184331" name="AutoShape 11"/>
          <p:cNvSpPr>
            <a:spLocks noChangeArrowheads="1"/>
          </p:cNvSpPr>
          <p:nvPr/>
        </p:nvSpPr>
        <p:spPr bwMode="auto">
          <a:xfrm>
            <a:off x="762000" y="3505200"/>
            <a:ext cx="7639050" cy="1885950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AutoShape 12"/>
          <p:cNvSpPr>
            <a:spLocks noChangeArrowheads="1"/>
          </p:cNvSpPr>
          <p:nvPr/>
        </p:nvSpPr>
        <p:spPr bwMode="auto">
          <a:xfrm rot="-10800000">
            <a:off x="609600" y="3276600"/>
            <a:ext cx="7639050" cy="1885950"/>
          </a:xfrm>
          <a:prstGeom prst="rtTriangl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1219200" y="4419600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triglyceride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6019800" y="3581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protein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914400" y="55626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000">
                <a:latin typeface="Times New Roman" pitchFamily="18" charset="0"/>
              </a:rPr>
              <a:t>Chylo          VLDL             LDL               HDL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2CA5-8E8D-4CBE-ADA2-713240F4004C}" type="slidenum">
              <a:rPr lang="en-US"/>
              <a:pPr/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Composition of lipoproteins</a:t>
            </a:r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>
            <p:ph idx="1"/>
          </p:nvPr>
        </p:nvGraphicFramePr>
        <p:xfrm>
          <a:off x="0" y="1981200"/>
          <a:ext cx="9144000" cy="3581400"/>
        </p:xfrm>
        <a:graphic>
          <a:graphicData uri="http://schemas.openxmlformats.org/presentationml/2006/ole">
            <p:oleObj spid="_x0000_s188425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1F9-ED40-4B7F-B8EE-6B7682708BC1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228600" y="0"/>
          <a:ext cx="8610600" cy="6826250"/>
        </p:xfrm>
        <a:graphic>
          <a:graphicData uri="http://schemas.openxmlformats.org/presentationml/2006/ole">
            <p:oleObj spid="_x0000_s183299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75CF-4C9C-4C5C-B787-20CC19469519}" type="slidenum">
              <a:rPr lang="en-US"/>
              <a:pPr/>
              <a:t>7</a:t>
            </a:fld>
            <a:endParaRPr lang="en-US"/>
          </a:p>
        </p:txBody>
      </p:sp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228600" y="62484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Lipid transport</a:t>
            </a:r>
          </a:p>
        </p:txBody>
      </p:sp>
      <p:sp>
        <p:nvSpPr>
          <p:cNvPr id="186371" name="Oval 3"/>
          <p:cNvSpPr>
            <a:spLocks noChangeArrowheads="1"/>
          </p:cNvSpPr>
          <p:nvPr/>
        </p:nvSpPr>
        <p:spPr bwMode="auto">
          <a:xfrm>
            <a:off x="1447800" y="1066800"/>
            <a:ext cx="609600" cy="5334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1066800" y="1600200"/>
            <a:ext cx="381000" cy="5334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914400" y="990600"/>
            <a:ext cx="381000" cy="5334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447800" y="1219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TG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600200" y="1371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TG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676400" y="1143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TG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838200" y="1143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TG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914400" y="126047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TG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85850" y="18669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TG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1066800" y="1676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TG</a:t>
            </a:r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>
            <a:off x="1600200" y="2057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0" y="2286000"/>
            <a:ext cx="1524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Bile salts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(emuslification)</a:t>
            </a: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135255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TG</a:t>
            </a:r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1600200" y="3581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1047750" y="4773613"/>
            <a:ext cx="2743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Fatty acids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glycerol</a:t>
            </a:r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3124200" y="609600"/>
            <a:ext cx="0" cy="571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533400" y="228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INTESTINE</a:t>
            </a:r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3219450" y="376238"/>
            <a:ext cx="29718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INTESTINAL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EPITHELIAL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CELL</a:t>
            </a:r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>
            <a:off x="36576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6248400" y="609600"/>
            <a:ext cx="0" cy="571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>
            <a:off x="4038600" y="495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TG</a:t>
            </a:r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>
            <a:off x="4800600" y="5181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93" name="Line 25"/>
          <p:cNvSpPr>
            <a:spLocks noChangeShapeType="1"/>
          </p:cNvSpPr>
          <p:nvPr/>
        </p:nvSpPr>
        <p:spPr bwMode="auto">
          <a:xfrm>
            <a:off x="5105400" y="4724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4038600" y="3714750"/>
            <a:ext cx="396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Cholesterol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apolipoproteins</a:t>
            </a: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6248400" y="381000"/>
            <a:ext cx="29718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LYMPH/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BLOOD</a:t>
            </a:r>
          </a:p>
        </p:txBody>
      </p:sp>
      <p:sp>
        <p:nvSpPr>
          <p:cNvPr id="186396" name="Text Box 28"/>
          <p:cNvSpPr txBox="1">
            <a:spLocks noChangeArrowheads="1"/>
          </p:cNvSpPr>
          <p:nvPr/>
        </p:nvSpPr>
        <p:spPr bwMode="auto">
          <a:xfrm>
            <a:off x="6553200" y="48006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200">
                <a:latin typeface="Times New Roman" pitchFamily="18" charset="0"/>
              </a:rPr>
              <a:t>chylomicrons</a:t>
            </a:r>
          </a:p>
        </p:txBody>
      </p:sp>
      <p:sp>
        <p:nvSpPr>
          <p:cNvPr id="186397" name="Text Box 29"/>
          <p:cNvSpPr txBox="1">
            <a:spLocks noChangeArrowheads="1"/>
          </p:cNvSpPr>
          <p:nvPr/>
        </p:nvSpPr>
        <p:spPr bwMode="auto">
          <a:xfrm>
            <a:off x="762000" y="3886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Lipases</a:t>
            </a:r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>
            <a:off x="2590800" y="4953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>
            <a:off x="25908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>
            <a:off x="3352800" y="4953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401" name="Line 33"/>
          <p:cNvSpPr>
            <a:spLocks noChangeShapeType="1"/>
          </p:cNvSpPr>
          <p:nvPr/>
        </p:nvSpPr>
        <p:spPr bwMode="auto">
          <a:xfrm flipV="1">
            <a:off x="3352800" y="5181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6402" name="Object 34"/>
          <p:cNvGraphicFramePr>
            <a:graphicFrameLocks noChangeAspect="1"/>
          </p:cNvGraphicFramePr>
          <p:nvPr/>
        </p:nvGraphicFramePr>
        <p:xfrm>
          <a:off x="6248400" y="1447800"/>
          <a:ext cx="2895600" cy="3429000"/>
        </p:xfrm>
        <a:graphic>
          <a:graphicData uri="http://schemas.openxmlformats.org/presentationml/2006/ole">
            <p:oleObj spid="_x0000_s186402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9C77-0148-404B-AA00-381BC3CC2968}" type="slidenum">
              <a:rPr lang="en-US"/>
              <a:pPr/>
              <a:t>8</a:t>
            </a:fld>
            <a:endParaRPr lang="en-US"/>
          </a:p>
        </p:txBody>
      </p:sp>
      <p:sp>
        <p:nvSpPr>
          <p:cNvPr id="187394" name="Freeform 2"/>
          <p:cNvSpPr>
            <a:spLocks/>
          </p:cNvSpPr>
          <p:nvPr/>
        </p:nvSpPr>
        <p:spPr bwMode="auto">
          <a:xfrm>
            <a:off x="2184400" y="2286000"/>
            <a:ext cx="1016000" cy="3200400"/>
          </a:xfrm>
          <a:custGeom>
            <a:avLst/>
            <a:gdLst/>
            <a:ahLst/>
            <a:cxnLst>
              <a:cxn ang="0">
                <a:pos x="640" y="2016"/>
              </a:cxn>
              <a:cxn ang="0">
                <a:pos x="400" y="1824"/>
              </a:cxn>
              <a:cxn ang="0">
                <a:pos x="256" y="1632"/>
              </a:cxn>
              <a:cxn ang="0">
                <a:pos x="64" y="1296"/>
              </a:cxn>
              <a:cxn ang="0">
                <a:pos x="16" y="1008"/>
              </a:cxn>
              <a:cxn ang="0">
                <a:pos x="160" y="528"/>
              </a:cxn>
              <a:cxn ang="0">
                <a:pos x="352" y="288"/>
              </a:cxn>
              <a:cxn ang="0">
                <a:pos x="640" y="0"/>
              </a:cxn>
            </a:cxnLst>
            <a:rect l="0" t="0" r="r" b="b"/>
            <a:pathLst>
              <a:path w="640" h="2016">
                <a:moveTo>
                  <a:pt x="640" y="2016"/>
                </a:moveTo>
                <a:cubicBezTo>
                  <a:pt x="552" y="1952"/>
                  <a:pt x="464" y="1888"/>
                  <a:pt x="400" y="1824"/>
                </a:cubicBezTo>
                <a:cubicBezTo>
                  <a:pt x="336" y="1760"/>
                  <a:pt x="312" y="1720"/>
                  <a:pt x="256" y="1632"/>
                </a:cubicBezTo>
                <a:cubicBezTo>
                  <a:pt x="200" y="1544"/>
                  <a:pt x="104" y="1400"/>
                  <a:pt x="64" y="1296"/>
                </a:cubicBezTo>
                <a:cubicBezTo>
                  <a:pt x="24" y="1192"/>
                  <a:pt x="0" y="1136"/>
                  <a:pt x="16" y="1008"/>
                </a:cubicBezTo>
                <a:cubicBezTo>
                  <a:pt x="32" y="880"/>
                  <a:pt x="104" y="648"/>
                  <a:pt x="160" y="528"/>
                </a:cubicBezTo>
                <a:cubicBezTo>
                  <a:pt x="216" y="408"/>
                  <a:pt x="272" y="376"/>
                  <a:pt x="352" y="288"/>
                </a:cubicBezTo>
                <a:cubicBezTo>
                  <a:pt x="432" y="200"/>
                  <a:pt x="592" y="48"/>
                  <a:pt x="64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5" name="Freeform 3"/>
          <p:cNvSpPr>
            <a:spLocks/>
          </p:cNvSpPr>
          <p:nvPr/>
        </p:nvSpPr>
        <p:spPr bwMode="auto">
          <a:xfrm>
            <a:off x="3124200" y="914400"/>
            <a:ext cx="3009900" cy="1295400"/>
          </a:xfrm>
          <a:custGeom>
            <a:avLst/>
            <a:gdLst/>
            <a:ahLst/>
            <a:cxnLst>
              <a:cxn ang="0">
                <a:pos x="536" y="40"/>
              </a:cxn>
              <a:cxn ang="0">
                <a:pos x="248" y="184"/>
              </a:cxn>
              <a:cxn ang="0">
                <a:pos x="104" y="376"/>
              </a:cxn>
              <a:cxn ang="0">
                <a:pos x="8" y="712"/>
              </a:cxn>
              <a:cxn ang="0">
                <a:pos x="152" y="760"/>
              </a:cxn>
              <a:cxn ang="0">
                <a:pos x="536" y="808"/>
              </a:cxn>
              <a:cxn ang="0">
                <a:pos x="872" y="808"/>
              </a:cxn>
              <a:cxn ang="0">
                <a:pos x="1256" y="808"/>
              </a:cxn>
              <a:cxn ang="0">
                <a:pos x="1400" y="760"/>
              </a:cxn>
              <a:cxn ang="0">
                <a:pos x="1400" y="520"/>
              </a:cxn>
              <a:cxn ang="0">
                <a:pos x="1256" y="376"/>
              </a:cxn>
              <a:cxn ang="0">
                <a:pos x="1448" y="520"/>
              </a:cxn>
              <a:cxn ang="0">
                <a:pos x="1544" y="664"/>
              </a:cxn>
              <a:cxn ang="0">
                <a:pos x="1736" y="664"/>
              </a:cxn>
              <a:cxn ang="0">
                <a:pos x="1880" y="616"/>
              </a:cxn>
              <a:cxn ang="0">
                <a:pos x="1832" y="376"/>
              </a:cxn>
              <a:cxn ang="0">
                <a:pos x="1544" y="232"/>
              </a:cxn>
              <a:cxn ang="0">
                <a:pos x="968" y="40"/>
              </a:cxn>
              <a:cxn ang="0">
                <a:pos x="536" y="40"/>
              </a:cxn>
            </a:cxnLst>
            <a:rect l="0" t="0" r="r" b="b"/>
            <a:pathLst>
              <a:path w="1896" h="816">
                <a:moveTo>
                  <a:pt x="536" y="40"/>
                </a:moveTo>
                <a:cubicBezTo>
                  <a:pt x="416" y="64"/>
                  <a:pt x="320" y="128"/>
                  <a:pt x="248" y="184"/>
                </a:cubicBezTo>
                <a:cubicBezTo>
                  <a:pt x="176" y="240"/>
                  <a:pt x="144" y="288"/>
                  <a:pt x="104" y="376"/>
                </a:cubicBezTo>
                <a:cubicBezTo>
                  <a:pt x="64" y="464"/>
                  <a:pt x="0" y="648"/>
                  <a:pt x="8" y="712"/>
                </a:cubicBezTo>
                <a:cubicBezTo>
                  <a:pt x="16" y="776"/>
                  <a:pt x="64" y="744"/>
                  <a:pt x="152" y="760"/>
                </a:cubicBezTo>
                <a:cubicBezTo>
                  <a:pt x="240" y="776"/>
                  <a:pt x="416" y="800"/>
                  <a:pt x="536" y="808"/>
                </a:cubicBezTo>
                <a:cubicBezTo>
                  <a:pt x="656" y="816"/>
                  <a:pt x="752" y="808"/>
                  <a:pt x="872" y="808"/>
                </a:cubicBezTo>
                <a:cubicBezTo>
                  <a:pt x="992" y="808"/>
                  <a:pt x="1168" y="816"/>
                  <a:pt x="1256" y="808"/>
                </a:cubicBezTo>
                <a:cubicBezTo>
                  <a:pt x="1344" y="800"/>
                  <a:pt x="1376" y="808"/>
                  <a:pt x="1400" y="760"/>
                </a:cubicBezTo>
                <a:cubicBezTo>
                  <a:pt x="1424" y="712"/>
                  <a:pt x="1424" y="584"/>
                  <a:pt x="1400" y="520"/>
                </a:cubicBezTo>
                <a:cubicBezTo>
                  <a:pt x="1376" y="456"/>
                  <a:pt x="1248" y="376"/>
                  <a:pt x="1256" y="376"/>
                </a:cubicBezTo>
                <a:cubicBezTo>
                  <a:pt x="1264" y="376"/>
                  <a:pt x="1400" y="472"/>
                  <a:pt x="1448" y="520"/>
                </a:cubicBezTo>
                <a:cubicBezTo>
                  <a:pt x="1496" y="568"/>
                  <a:pt x="1496" y="640"/>
                  <a:pt x="1544" y="664"/>
                </a:cubicBezTo>
                <a:cubicBezTo>
                  <a:pt x="1592" y="688"/>
                  <a:pt x="1680" y="672"/>
                  <a:pt x="1736" y="664"/>
                </a:cubicBezTo>
                <a:cubicBezTo>
                  <a:pt x="1792" y="656"/>
                  <a:pt x="1864" y="664"/>
                  <a:pt x="1880" y="616"/>
                </a:cubicBezTo>
                <a:cubicBezTo>
                  <a:pt x="1896" y="568"/>
                  <a:pt x="1888" y="440"/>
                  <a:pt x="1832" y="376"/>
                </a:cubicBezTo>
                <a:cubicBezTo>
                  <a:pt x="1776" y="312"/>
                  <a:pt x="1688" y="288"/>
                  <a:pt x="1544" y="232"/>
                </a:cubicBezTo>
                <a:cubicBezTo>
                  <a:pt x="1400" y="176"/>
                  <a:pt x="1128" y="80"/>
                  <a:pt x="968" y="40"/>
                </a:cubicBezTo>
                <a:cubicBezTo>
                  <a:pt x="808" y="0"/>
                  <a:pt x="656" y="16"/>
                  <a:pt x="536" y="40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733800" y="1447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LIVER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Lipid transport</a:t>
            </a:r>
          </a:p>
        </p:txBody>
      </p:sp>
      <p:sp>
        <p:nvSpPr>
          <p:cNvPr id="187398" name="AutoShape 6" descr="30%"/>
          <p:cNvSpPr>
            <a:spLocks noChangeArrowheads="1"/>
          </p:cNvSpPr>
          <p:nvPr/>
        </p:nvSpPr>
        <p:spPr bwMode="auto">
          <a:xfrm>
            <a:off x="7391400" y="3314700"/>
            <a:ext cx="762000" cy="1600200"/>
          </a:xfrm>
          <a:prstGeom prst="moon">
            <a:avLst>
              <a:gd name="adj" fmla="val 50000"/>
            </a:avLst>
          </a:prstGeom>
          <a:pattFill prst="pct30">
            <a:fgClr>
              <a:srgbClr val="FF3300"/>
            </a:fgClr>
            <a:bgClr>
              <a:srgbClr val="7617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AutoShape 7" descr="30%"/>
          <p:cNvSpPr>
            <a:spLocks noChangeArrowheads="1"/>
          </p:cNvSpPr>
          <p:nvPr/>
        </p:nvSpPr>
        <p:spPr bwMode="auto">
          <a:xfrm>
            <a:off x="7924800" y="3314700"/>
            <a:ext cx="381000" cy="1600200"/>
          </a:xfrm>
          <a:prstGeom prst="moon">
            <a:avLst>
              <a:gd name="adj" fmla="val 87500"/>
            </a:avLst>
          </a:prstGeom>
          <a:pattFill prst="pct30">
            <a:fgClr>
              <a:srgbClr val="FF3300"/>
            </a:fgClr>
            <a:bgClr>
              <a:srgbClr val="7617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AutoShape 8" descr="30%"/>
          <p:cNvSpPr>
            <a:spLocks noChangeArrowheads="1"/>
          </p:cNvSpPr>
          <p:nvPr/>
        </p:nvSpPr>
        <p:spPr bwMode="auto">
          <a:xfrm>
            <a:off x="8305800" y="3314700"/>
            <a:ext cx="152400" cy="1524000"/>
          </a:xfrm>
          <a:prstGeom prst="moon">
            <a:avLst>
              <a:gd name="adj" fmla="val 50000"/>
            </a:avLst>
          </a:prstGeom>
          <a:pattFill prst="pct30">
            <a:fgClr>
              <a:srgbClr val="FF3300"/>
            </a:fgClr>
            <a:bgClr>
              <a:srgbClr val="7617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Oval 9"/>
          <p:cNvSpPr>
            <a:spLocks noChangeArrowheads="1"/>
          </p:cNvSpPr>
          <p:nvPr/>
        </p:nvSpPr>
        <p:spPr bwMode="auto">
          <a:xfrm>
            <a:off x="5257800" y="3733800"/>
            <a:ext cx="990600" cy="11430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5029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ADIPOSE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7543800" y="4953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MUSCLE</a:t>
            </a:r>
          </a:p>
        </p:txBody>
      </p:sp>
      <p:sp>
        <p:nvSpPr>
          <p:cNvPr id="187404" name="Freeform 12"/>
          <p:cNvSpPr>
            <a:spLocks/>
          </p:cNvSpPr>
          <p:nvPr/>
        </p:nvSpPr>
        <p:spPr bwMode="auto">
          <a:xfrm>
            <a:off x="5715000" y="2209800"/>
            <a:ext cx="1117600" cy="205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288"/>
              </a:cxn>
              <a:cxn ang="0">
                <a:pos x="624" y="816"/>
              </a:cxn>
              <a:cxn ang="0">
                <a:pos x="672" y="1104"/>
              </a:cxn>
              <a:cxn ang="0">
                <a:pos x="432" y="1296"/>
              </a:cxn>
            </a:cxnLst>
            <a:rect l="0" t="0" r="r" b="b"/>
            <a:pathLst>
              <a:path w="704" h="1296">
                <a:moveTo>
                  <a:pt x="0" y="0"/>
                </a:moveTo>
                <a:cubicBezTo>
                  <a:pt x="116" y="76"/>
                  <a:pt x="232" y="152"/>
                  <a:pt x="336" y="288"/>
                </a:cubicBezTo>
                <a:cubicBezTo>
                  <a:pt x="440" y="424"/>
                  <a:pt x="568" y="680"/>
                  <a:pt x="624" y="816"/>
                </a:cubicBezTo>
                <a:cubicBezTo>
                  <a:pt x="680" y="952"/>
                  <a:pt x="704" y="1024"/>
                  <a:pt x="672" y="1104"/>
                </a:cubicBezTo>
                <a:cubicBezTo>
                  <a:pt x="640" y="1184"/>
                  <a:pt x="480" y="1264"/>
                  <a:pt x="432" y="129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5" name="Freeform 13"/>
          <p:cNvSpPr>
            <a:spLocks/>
          </p:cNvSpPr>
          <p:nvPr/>
        </p:nvSpPr>
        <p:spPr bwMode="auto">
          <a:xfrm>
            <a:off x="6781800" y="3810000"/>
            <a:ext cx="457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288" y="192"/>
              </a:cxn>
            </a:cxnLst>
            <a:rect l="0" t="0" r="r" b="b"/>
            <a:pathLst>
              <a:path w="288" h="192">
                <a:moveTo>
                  <a:pt x="0" y="0"/>
                </a:moveTo>
                <a:cubicBezTo>
                  <a:pt x="24" y="32"/>
                  <a:pt x="48" y="64"/>
                  <a:pt x="96" y="96"/>
                </a:cubicBezTo>
                <a:cubicBezTo>
                  <a:pt x="144" y="128"/>
                  <a:pt x="216" y="160"/>
                  <a:pt x="288" y="19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 flipH="1">
            <a:off x="6324600" y="4191000"/>
            <a:ext cx="1524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>
            <a:off x="7200900" y="4095750"/>
            <a:ext cx="152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5638800" y="2362200"/>
            <a:ext cx="1524000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5867400" y="2286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u="sng">
                <a:latin typeface="Times New Roman" pitchFamily="18" charset="0"/>
              </a:rPr>
              <a:t>VLDL</a:t>
            </a:r>
          </a:p>
        </p:txBody>
      </p:sp>
      <p:sp>
        <p:nvSpPr>
          <p:cNvPr id="187410" name="Freeform 18"/>
          <p:cNvSpPr>
            <a:spLocks/>
          </p:cNvSpPr>
          <p:nvPr/>
        </p:nvSpPr>
        <p:spPr bwMode="auto">
          <a:xfrm>
            <a:off x="3467100" y="3810000"/>
            <a:ext cx="3505200" cy="2171700"/>
          </a:xfrm>
          <a:custGeom>
            <a:avLst/>
            <a:gdLst/>
            <a:ahLst/>
            <a:cxnLst>
              <a:cxn ang="0">
                <a:pos x="2112" y="0"/>
              </a:cxn>
              <a:cxn ang="0">
                <a:pos x="2160" y="288"/>
              </a:cxn>
              <a:cxn ang="0">
                <a:pos x="2208" y="576"/>
              </a:cxn>
              <a:cxn ang="0">
                <a:pos x="2160" y="912"/>
              </a:cxn>
              <a:cxn ang="0">
                <a:pos x="1968" y="1152"/>
              </a:cxn>
              <a:cxn ang="0">
                <a:pos x="1344" y="1344"/>
              </a:cxn>
              <a:cxn ang="0">
                <a:pos x="576" y="1296"/>
              </a:cxn>
              <a:cxn ang="0">
                <a:pos x="0" y="1200"/>
              </a:cxn>
            </a:cxnLst>
            <a:rect l="0" t="0" r="r" b="b"/>
            <a:pathLst>
              <a:path w="2208" h="1368">
                <a:moveTo>
                  <a:pt x="2112" y="0"/>
                </a:moveTo>
                <a:cubicBezTo>
                  <a:pt x="2128" y="96"/>
                  <a:pt x="2144" y="192"/>
                  <a:pt x="2160" y="288"/>
                </a:cubicBezTo>
                <a:cubicBezTo>
                  <a:pt x="2176" y="384"/>
                  <a:pt x="2208" y="472"/>
                  <a:pt x="2208" y="576"/>
                </a:cubicBezTo>
                <a:cubicBezTo>
                  <a:pt x="2208" y="680"/>
                  <a:pt x="2200" y="816"/>
                  <a:pt x="2160" y="912"/>
                </a:cubicBezTo>
                <a:cubicBezTo>
                  <a:pt x="2120" y="1008"/>
                  <a:pt x="2104" y="1080"/>
                  <a:pt x="1968" y="1152"/>
                </a:cubicBezTo>
                <a:cubicBezTo>
                  <a:pt x="1832" y="1224"/>
                  <a:pt x="1576" y="1320"/>
                  <a:pt x="1344" y="1344"/>
                </a:cubicBezTo>
                <a:cubicBezTo>
                  <a:pt x="1112" y="1368"/>
                  <a:pt x="800" y="1320"/>
                  <a:pt x="576" y="1296"/>
                </a:cubicBezTo>
                <a:cubicBezTo>
                  <a:pt x="352" y="1272"/>
                  <a:pt x="176" y="1236"/>
                  <a:pt x="0" y="120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1" name="Line 19"/>
          <p:cNvSpPr>
            <a:spLocks noChangeShapeType="1"/>
          </p:cNvSpPr>
          <p:nvPr/>
        </p:nvSpPr>
        <p:spPr bwMode="auto">
          <a:xfrm flipH="1" flipV="1">
            <a:off x="4800600" y="59436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5638800" y="2708275"/>
            <a:ext cx="152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TG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Cholesterol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Cholesterol-esters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7010400" y="3657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TG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6172200" y="38242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TG</a:t>
            </a:r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971800" y="5410200"/>
            <a:ext cx="18288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3657600" y="5410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u="sng">
                <a:latin typeface="Times New Roman" pitchFamily="18" charset="0"/>
              </a:rPr>
              <a:t>LDL</a:t>
            </a:r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2971800" y="5867400"/>
            <a:ext cx="1905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Cholesterol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Cholesterol-esters</a:t>
            </a:r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7162800" y="762000"/>
            <a:ext cx="15240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7315200" y="12192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TG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Cholesterol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7162800" y="76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u="sng">
                <a:latin typeface="Times New Roman" pitchFamily="18" charset="0"/>
              </a:rPr>
              <a:t>CMCONS</a:t>
            </a:r>
          </a:p>
        </p:txBody>
      </p:sp>
      <p:sp>
        <p:nvSpPr>
          <p:cNvPr id="187421" name="Freeform 29"/>
          <p:cNvSpPr>
            <a:spLocks/>
          </p:cNvSpPr>
          <p:nvPr/>
        </p:nvSpPr>
        <p:spPr bwMode="auto">
          <a:xfrm>
            <a:off x="6172200" y="1905000"/>
            <a:ext cx="1447800" cy="317500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864" y="144"/>
              </a:cxn>
              <a:cxn ang="0">
                <a:pos x="672" y="192"/>
              </a:cxn>
              <a:cxn ang="0">
                <a:pos x="192" y="192"/>
              </a:cxn>
              <a:cxn ang="0">
                <a:pos x="0" y="144"/>
              </a:cxn>
            </a:cxnLst>
            <a:rect l="0" t="0" r="r" b="b"/>
            <a:pathLst>
              <a:path w="912" h="200">
                <a:moveTo>
                  <a:pt x="912" y="0"/>
                </a:moveTo>
                <a:cubicBezTo>
                  <a:pt x="908" y="56"/>
                  <a:pt x="904" y="112"/>
                  <a:pt x="864" y="144"/>
                </a:cubicBezTo>
                <a:cubicBezTo>
                  <a:pt x="824" y="176"/>
                  <a:pt x="784" y="184"/>
                  <a:pt x="672" y="192"/>
                </a:cubicBezTo>
                <a:cubicBezTo>
                  <a:pt x="560" y="200"/>
                  <a:pt x="304" y="200"/>
                  <a:pt x="192" y="192"/>
                </a:cubicBezTo>
                <a:cubicBezTo>
                  <a:pt x="80" y="184"/>
                  <a:pt x="40" y="164"/>
                  <a:pt x="0" y="14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2" name="Freeform 30"/>
          <p:cNvSpPr>
            <a:spLocks/>
          </p:cNvSpPr>
          <p:nvPr/>
        </p:nvSpPr>
        <p:spPr bwMode="auto">
          <a:xfrm>
            <a:off x="6858000" y="1905000"/>
            <a:ext cx="762000" cy="19050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32" y="192"/>
              </a:cxn>
              <a:cxn ang="0">
                <a:pos x="384" y="288"/>
              </a:cxn>
              <a:cxn ang="0">
                <a:pos x="384" y="480"/>
              </a:cxn>
              <a:cxn ang="0">
                <a:pos x="384" y="768"/>
              </a:cxn>
              <a:cxn ang="0">
                <a:pos x="0" y="1200"/>
              </a:cxn>
            </a:cxnLst>
            <a:rect l="0" t="0" r="r" b="b"/>
            <a:pathLst>
              <a:path w="480" h="1200">
                <a:moveTo>
                  <a:pt x="480" y="0"/>
                </a:moveTo>
                <a:cubicBezTo>
                  <a:pt x="464" y="72"/>
                  <a:pt x="448" y="144"/>
                  <a:pt x="432" y="192"/>
                </a:cubicBezTo>
                <a:cubicBezTo>
                  <a:pt x="416" y="240"/>
                  <a:pt x="392" y="240"/>
                  <a:pt x="384" y="288"/>
                </a:cubicBezTo>
                <a:cubicBezTo>
                  <a:pt x="376" y="336"/>
                  <a:pt x="384" y="400"/>
                  <a:pt x="384" y="480"/>
                </a:cubicBezTo>
                <a:cubicBezTo>
                  <a:pt x="384" y="560"/>
                  <a:pt x="448" y="648"/>
                  <a:pt x="384" y="768"/>
                </a:cubicBezTo>
                <a:cubicBezTo>
                  <a:pt x="320" y="888"/>
                  <a:pt x="160" y="1044"/>
                  <a:pt x="0" y="120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6096000" y="2095500"/>
            <a:ext cx="152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 flipH="1">
            <a:off x="6819900" y="3686175"/>
            <a:ext cx="1524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1524000" y="2819400"/>
            <a:ext cx="15240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1866900" y="280035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u="sng">
                <a:latin typeface="Times New Roman" pitchFamily="18" charset="0"/>
              </a:rPr>
              <a:t>HDL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1676400" y="2895600"/>
            <a:ext cx="12954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10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Cholesterol-esters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1219200" y="5715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TISSUES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381000" y="4267200"/>
            <a:ext cx="1828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GONADS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ADRENALS</a:t>
            </a:r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V="1">
            <a:off x="3048000" y="2286000"/>
            <a:ext cx="1524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1" name="Freeform 39"/>
          <p:cNvSpPr>
            <a:spLocks/>
          </p:cNvSpPr>
          <p:nvPr/>
        </p:nvSpPr>
        <p:spPr bwMode="auto">
          <a:xfrm>
            <a:off x="1943100" y="4495800"/>
            <a:ext cx="609600" cy="304800"/>
          </a:xfrm>
          <a:custGeom>
            <a:avLst/>
            <a:gdLst/>
            <a:ahLst/>
            <a:cxnLst>
              <a:cxn ang="0">
                <a:pos x="384" y="192"/>
              </a:cxn>
              <a:cxn ang="0">
                <a:pos x="288" y="96"/>
              </a:cxn>
              <a:cxn ang="0">
                <a:pos x="192" y="48"/>
              </a:cxn>
              <a:cxn ang="0">
                <a:pos x="0" y="0"/>
              </a:cxn>
            </a:cxnLst>
            <a:rect l="0" t="0" r="r" b="b"/>
            <a:pathLst>
              <a:path w="384" h="192">
                <a:moveTo>
                  <a:pt x="384" y="192"/>
                </a:moveTo>
                <a:cubicBezTo>
                  <a:pt x="352" y="156"/>
                  <a:pt x="320" y="120"/>
                  <a:pt x="288" y="96"/>
                </a:cubicBezTo>
                <a:cubicBezTo>
                  <a:pt x="256" y="72"/>
                  <a:pt x="240" y="64"/>
                  <a:pt x="192" y="48"/>
                </a:cubicBezTo>
                <a:cubicBezTo>
                  <a:pt x="144" y="32"/>
                  <a:pt x="72" y="16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 flipV="1">
            <a:off x="1771650" y="4495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3" name="Freeform 41"/>
          <p:cNvSpPr>
            <a:spLocks/>
          </p:cNvSpPr>
          <p:nvPr/>
        </p:nvSpPr>
        <p:spPr bwMode="auto">
          <a:xfrm>
            <a:off x="2352675" y="5029200"/>
            <a:ext cx="609600" cy="304800"/>
          </a:xfrm>
          <a:custGeom>
            <a:avLst/>
            <a:gdLst/>
            <a:ahLst/>
            <a:cxnLst>
              <a:cxn ang="0">
                <a:pos x="384" y="192"/>
              </a:cxn>
              <a:cxn ang="0">
                <a:pos x="288" y="96"/>
              </a:cxn>
              <a:cxn ang="0">
                <a:pos x="192" y="48"/>
              </a:cxn>
              <a:cxn ang="0">
                <a:pos x="0" y="0"/>
              </a:cxn>
            </a:cxnLst>
            <a:rect l="0" t="0" r="r" b="b"/>
            <a:pathLst>
              <a:path w="384" h="192">
                <a:moveTo>
                  <a:pt x="384" y="192"/>
                </a:moveTo>
                <a:cubicBezTo>
                  <a:pt x="352" y="156"/>
                  <a:pt x="320" y="120"/>
                  <a:pt x="288" y="96"/>
                </a:cubicBezTo>
                <a:cubicBezTo>
                  <a:pt x="256" y="72"/>
                  <a:pt x="240" y="64"/>
                  <a:pt x="192" y="48"/>
                </a:cubicBezTo>
                <a:cubicBezTo>
                  <a:pt x="144" y="32"/>
                  <a:pt x="72" y="16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 flipV="1">
            <a:off x="2181225" y="5029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5" name="Line 43"/>
          <p:cNvSpPr>
            <a:spLocks noChangeShapeType="1"/>
          </p:cNvSpPr>
          <p:nvPr/>
        </p:nvSpPr>
        <p:spPr bwMode="auto">
          <a:xfrm flipH="1">
            <a:off x="2381250" y="55245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6" name="Freeform 44"/>
          <p:cNvSpPr>
            <a:spLocks/>
          </p:cNvSpPr>
          <p:nvPr/>
        </p:nvSpPr>
        <p:spPr bwMode="auto">
          <a:xfrm>
            <a:off x="2438400" y="5232400"/>
            <a:ext cx="609600" cy="330200"/>
          </a:xfrm>
          <a:custGeom>
            <a:avLst/>
            <a:gdLst/>
            <a:ahLst/>
            <a:cxnLst>
              <a:cxn ang="0">
                <a:pos x="384" y="112"/>
              </a:cxn>
              <a:cxn ang="0">
                <a:pos x="288" y="16"/>
              </a:cxn>
              <a:cxn ang="0">
                <a:pos x="144" y="16"/>
              </a:cxn>
              <a:cxn ang="0">
                <a:pos x="48" y="64"/>
              </a:cxn>
              <a:cxn ang="0">
                <a:pos x="0" y="208"/>
              </a:cxn>
            </a:cxnLst>
            <a:rect l="0" t="0" r="r" b="b"/>
            <a:pathLst>
              <a:path w="384" h="208">
                <a:moveTo>
                  <a:pt x="384" y="112"/>
                </a:moveTo>
                <a:cubicBezTo>
                  <a:pt x="356" y="72"/>
                  <a:pt x="328" y="32"/>
                  <a:pt x="288" y="16"/>
                </a:cubicBezTo>
                <a:cubicBezTo>
                  <a:pt x="248" y="0"/>
                  <a:pt x="184" y="8"/>
                  <a:pt x="144" y="16"/>
                </a:cubicBezTo>
                <a:cubicBezTo>
                  <a:pt x="104" y="24"/>
                  <a:pt x="72" y="32"/>
                  <a:pt x="48" y="64"/>
                </a:cubicBezTo>
                <a:cubicBezTo>
                  <a:pt x="24" y="96"/>
                  <a:pt x="12" y="152"/>
                  <a:pt x="0" y="20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7" name="Text Box 45"/>
          <p:cNvSpPr txBox="1">
            <a:spLocks noChangeArrowheads="1"/>
          </p:cNvSpPr>
          <p:nvPr/>
        </p:nvSpPr>
        <p:spPr bwMode="auto">
          <a:xfrm>
            <a:off x="7467600" y="259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lymph</a:t>
            </a:r>
          </a:p>
        </p:txBody>
      </p:sp>
      <p:sp>
        <p:nvSpPr>
          <p:cNvPr id="187438" name="Freeform 46"/>
          <p:cNvSpPr>
            <a:spLocks/>
          </p:cNvSpPr>
          <p:nvPr/>
        </p:nvSpPr>
        <p:spPr bwMode="auto">
          <a:xfrm>
            <a:off x="4038600" y="2514600"/>
            <a:ext cx="1066800" cy="1765300"/>
          </a:xfrm>
          <a:custGeom>
            <a:avLst/>
            <a:gdLst/>
            <a:ahLst/>
            <a:cxnLst>
              <a:cxn ang="0">
                <a:pos x="672" y="1104"/>
              </a:cxn>
              <a:cxn ang="0">
                <a:pos x="240" y="1056"/>
              </a:cxn>
              <a:cxn ang="0">
                <a:pos x="96" y="768"/>
              </a:cxn>
              <a:cxn ang="0">
                <a:pos x="0" y="336"/>
              </a:cxn>
              <a:cxn ang="0">
                <a:pos x="96" y="0"/>
              </a:cxn>
            </a:cxnLst>
            <a:rect l="0" t="0" r="r" b="b"/>
            <a:pathLst>
              <a:path w="672" h="1112">
                <a:moveTo>
                  <a:pt x="672" y="1104"/>
                </a:moveTo>
                <a:cubicBezTo>
                  <a:pt x="504" y="1108"/>
                  <a:pt x="336" y="1112"/>
                  <a:pt x="240" y="1056"/>
                </a:cubicBezTo>
                <a:cubicBezTo>
                  <a:pt x="144" y="1000"/>
                  <a:pt x="136" y="888"/>
                  <a:pt x="96" y="768"/>
                </a:cubicBezTo>
                <a:cubicBezTo>
                  <a:pt x="56" y="648"/>
                  <a:pt x="0" y="464"/>
                  <a:pt x="0" y="336"/>
                </a:cubicBezTo>
                <a:cubicBezTo>
                  <a:pt x="0" y="208"/>
                  <a:pt x="48" y="104"/>
                  <a:pt x="9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9" name="Line 47"/>
          <p:cNvSpPr>
            <a:spLocks noChangeShapeType="1"/>
          </p:cNvSpPr>
          <p:nvPr/>
        </p:nvSpPr>
        <p:spPr bwMode="auto">
          <a:xfrm flipV="1">
            <a:off x="4133850" y="2438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40" name="Text Box 48"/>
          <p:cNvSpPr txBox="1">
            <a:spLocks noChangeArrowheads="1"/>
          </p:cNvSpPr>
          <p:nvPr/>
        </p:nvSpPr>
        <p:spPr bwMode="auto">
          <a:xfrm>
            <a:off x="4191000" y="3276600"/>
            <a:ext cx="1295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Fatty acids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albumin</a:t>
            </a:r>
          </a:p>
        </p:txBody>
      </p:sp>
      <p:sp>
        <p:nvSpPr>
          <p:cNvPr id="187441" name="Freeform 49"/>
          <p:cNvSpPr>
            <a:spLocks/>
          </p:cNvSpPr>
          <p:nvPr/>
        </p:nvSpPr>
        <p:spPr bwMode="auto">
          <a:xfrm>
            <a:off x="3619500" y="3441700"/>
            <a:ext cx="3771900" cy="1498600"/>
          </a:xfrm>
          <a:custGeom>
            <a:avLst/>
            <a:gdLst/>
            <a:ahLst/>
            <a:cxnLst>
              <a:cxn ang="0">
                <a:pos x="360" y="232"/>
              </a:cxn>
              <a:cxn ang="0">
                <a:pos x="312" y="136"/>
              </a:cxn>
              <a:cxn ang="0">
                <a:pos x="24" y="88"/>
              </a:cxn>
              <a:cxn ang="0">
                <a:pos x="168" y="664"/>
              </a:cxn>
              <a:cxn ang="0">
                <a:pos x="984" y="904"/>
              </a:cxn>
              <a:cxn ang="0">
                <a:pos x="1896" y="904"/>
              </a:cxn>
              <a:cxn ang="0">
                <a:pos x="2376" y="808"/>
              </a:cxn>
            </a:cxnLst>
            <a:rect l="0" t="0" r="r" b="b"/>
            <a:pathLst>
              <a:path w="2376" h="944">
                <a:moveTo>
                  <a:pt x="360" y="232"/>
                </a:moveTo>
                <a:cubicBezTo>
                  <a:pt x="364" y="196"/>
                  <a:pt x="368" y="160"/>
                  <a:pt x="312" y="136"/>
                </a:cubicBezTo>
                <a:cubicBezTo>
                  <a:pt x="256" y="112"/>
                  <a:pt x="48" y="0"/>
                  <a:pt x="24" y="88"/>
                </a:cubicBezTo>
                <a:cubicBezTo>
                  <a:pt x="0" y="176"/>
                  <a:pt x="8" y="528"/>
                  <a:pt x="168" y="664"/>
                </a:cubicBezTo>
                <a:cubicBezTo>
                  <a:pt x="328" y="800"/>
                  <a:pt x="696" y="864"/>
                  <a:pt x="984" y="904"/>
                </a:cubicBezTo>
                <a:cubicBezTo>
                  <a:pt x="1272" y="944"/>
                  <a:pt x="1664" y="920"/>
                  <a:pt x="1896" y="904"/>
                </a:cubicBezTo>
                <a:cubicBezTo>
                  <a:pt x="2128" y="888"/>
                  <a:pt x="2252" y="848"/>
                  <a:pt x="2376" y="80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42" name="Line 50"/>
          <p:cNvSpPr>
            <a:spLocks noChangeShapeType="1"/>
          </p:cNvSpPr>
          <p:nvPr/>
        </p:nvSpPr>
        <p:spPr bwMode="auto">
          <a:xfrm flipV="1">
            <a:off x="7258050" y="46958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7443" name="Picture 51" descr="bd1087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943600"/>
            <a:ext cx="914400" cy="70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1D3F-8C87-4880-9990-3E5C33BF1CD1}" type="slidenum">
              <a:rPr lang="en-US"/>
              <a:pPr/>
              <a:t>9</a:t>
            </a:fld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 cell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>
            <p:ph idx="1"/>
          </p:nvPr>
        </p:nvGraphicFramePr>
        <p:xfrm>
          <a:off x="609600" y="1768475"/>
          <a:ext cx="7772400" cy="5089525"/>
        </p:xfrm>
        <a:graphic>
          <a:graphicData uri="http://schemas.openxmlformats.org/presentationml/2006/ole">
            <p:oleObj spid="_x0000_s20890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3">
      <a:dk1>
        <a:srgbClr val="000000"/>
      </a:dk1>
      <a:lt1>
        <a:srgbClr val="FFFFFF"/>
      </a:lt1>
      <a:dk2>
        <a:srgbClr val="FFFFFF"/>
      </a:dk2>
      <a:lt2>
        <a:srgbClr val="DC7004"/>
      </a:lt2>
      <a:accent1>
        <a:srgbClr val="99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0000"/>
      </a:accent6>
      <a:hlink>
        <a:srgbClr val="DC7004"/>
      </a:hlink>
      <a:folHlink>
        <a:srgbClr val="3333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00CC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2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3">
        <a:dk1>
          <a:srgbClr val="000000"/>
        </a:dk1>
        <a:lt1>
          <a:srgbClr val="FFFFFF"/>
        </a:lt1>
        <a:dk2>
          <a:srgbClr val="FFFFFF"/>
        </a:dk2>
        <a:lt2>
          <a:srgbClr val="DC7004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DC7004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FFFFFF"/>
        </a:dk2>
        <a:lt2>
          <a:srgbClr val="DC7004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DC7004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FFFFFF"/>
        </a:dk2>
        <a:lt2>
          <a:srgbClr val="DC7004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DC7004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FFFFFF"/>
        </a:dk2>
        <a:lt2>
          <a:srgbClr val="DC7004"/>
        </a:lt2>
        <a:accent1>
          <a:srgbClr val="99CC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DC7004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4.2 Atomic Spectra and Energy Levels</Template>
  <TotalTime>841</TotalTime>
  <Words>134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Radial</vt:lpstr>
      <vt:lpstr>2_Custom Design</vt:lpstr>
      <vt:lpstr>1_Custom Design</vt:lpstr>
      <vt:lpstr>Custom Design</vt:lpstr>
      <vt:lpstr>Slide</vt:lpstr>
      <vt:lpstr>LIPID TRANSPORT</vt:lpstr>
      <vt:lpstr>Slide 2</vt:lpstr>
      <vt:lpstr>Slide 3</vt:lpstr>
      <vt:lpstr>Slide 4</vt:lpstr>
      <vt:lpstr>Composition of lipoproteins</vt:lpstr>
      <vt:lpstr>Slide 6</vt:lpstr>
      <vt:lpstr>Slide 7</vt:lpstr>
      <vt:lpstr>Slide 8</vt:lpstr>
      <vt:lpstr>Fat cell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Chuck Spillner</cp:lastModifiedBy>
  <cp:revision>71</cp:revision>
  <dcterms:created xsi:type="dcterms:W3CDTF">2000-08-19T22:52:03Z</dcterms:created>
  <dcterms:modified xsi:type="dcterms:W3CDTF">2011-11-29T16:41:39Z</dcterms:modified>
</cp:coreProperties>
</file>